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0" r:id="rId3"/>
    <p:sldId id="3455" r:id="rId4"/>
    <p:sldId id="3449" r:id="rId5"/>
    <p:sldId id="3457" r:id="rId6"/>
    <p:sldId id="3456" r:id="rId7"/>
    <p:sldId id="3458" r:id="rId8"/>
    <p:sldId id="3459" r:id="rId9"/>
    <p:sldId id="3460" r:id="rId10"/>
    <p:sldId id="260" r:id="rId11"/>
  </p:sldIdLst>
  <p:sldSz cx="12192000" cy="6858000"/>
  <p:notesSz cx="6858000" cy="9144000"/>
  <p:embeddedFontLst>
    <p:embeddedFont>
      <p:font typeface="Open Sans Light" panose="020B0604020202020204" charset="0"/>
      <p:regular r:id="rId13"/>
      <p:italic r:id="rId14"/>
    </p:embeddedFont>
    <p:embeddedFont>
      <p:font typeface="Poppins SemiBold" panose="020B0604020202020204" charset="0"/>
      <p:bold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gmntoJwwTjHv/2UItbskNTC93A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F:\TRIMESTRALES%20PQRSD%20ITP%202022\ENERO%20A%20MARZO%202022%20(Autoguardado)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TRIMESTRALES%20PQRSD%20ITP%202022\INFORME%20TRIMESTRAL%20PQRS%20ENERO-%20MARZO2022\ENERO%20A%20MARZO%202022%20(Autoguardado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CO"/>
              <a:t>CANALES DE ATENCIÓN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canales de comu ENERO'!$F$10</c:f>
              <c:strCache>
                <c:ptCount val="1"/>
                <c:pt idx="0">
                  <c:v>TELEFÓNICO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de comu ENERO'!$J$9:$K$9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ENERO'!$J$10:$K$10</c:f>
              <c:numCache>
                <c:formatCode>0%</c:formatCode>
                <c:ptCount val="2"/>
                <c:pt idx="0" formatCode="General">
                  <c:v>478</c:v>
                </c:pt>
                <c:pt idx="1">
                  <c:v>0.3356741573033708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96-4BCF-AFAD-DAD0534375E5}"/>
            </c:ext>
          </c:extLst>
        </c:ser>
        <c:ser>
          <c:idx val="1"/>
          <c:order val="1"/>
          <c:tx>
            <c:strRef>
              <c:f>'total canales de comu ENERO'!$F$11</c:f>
              <c:strCache>
                <c:ptCount val="1"/>
                <c:pt idx="0">
                  <c:v>VIRTUAL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de comu ENERO'!$J$9:$K$9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ENERO'!$J$11:$K$11</c:f>
              <c:numCache>
                <c:formatCode>0%</c:formatCode>
                <c:ptCount val="2"/>
                <c:pt idx="0" formatCode="General">
                  <c:v>664</c:v>
                </c:pt>
                <c:pt idx="1">
                  <c:v>0.46629213483146065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96-4BCF-AFAD-DAD0534375E5}"/>
            </c:ext>
          </c:extLst>
        </c:ser>
        <c:ser>
          <c:idx val="2"/>
          <c:order val="2"/>
          <c:tx>
            <c:strRef>
              <c:f>'total canales de comu ENERO'!$F$12</c:f>
              <c:strCache>
                <c:ptCount val="1"/>
                <c:pt idx="0">
                  <c:v>PRESENCIAL Y ESCRITO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de comu ENERO'!$J$9:$K$9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ENERO'!$J$12:$K$12</c:f>
              <c:numCache>
                <c:formatCode>0%</c:formatCode>
                <c:ptCount val="2"/>
                <c:pt idx="0" formatCode="General">
                  <c:v>282</c:v>
                </c:pt>
                <c:pt idx="1">
                  <c:v>0.19803370786516855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96-4BCF-AFAD-DAD0534375E5}"/>
            </c:ext>
          </c:extLst>
        </c:ser>
        <c:ser>
          <c:idx val="3"/>
          <c:order val="3"/>
          <c:tx>
            <c:strRef>
              <c:f>'total canales de comu ENERO'!$F$13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de comu ENERO'!$J$9:$K$9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ENERO'!$J$13:$K$13</c:f>
              <c:numCache>
                <c:formatCode>0%</c:formatCode>
                <c:ptCount val="2"/>
                <c:pt idx="0" formatCode="General">
                  <c:v>1424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96-4BCF-AFAD-DAD0534375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7040160"/>
        <c:axId val="-217036352"/>
      </c:barChart>
      <c:catAx>
        <c:axId val="-21704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6352"/>
        <c:crosses val="autoZero"/>
        <c:auto val="1"/>
        <c:lblAlgn val="ctr"/>
        <c:lblOffset val="100"/>
        <c:noMultiLvlLbl val="0"/>
      </c:catAx>
      <c:valAx>
        <c:axId val="-21703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4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600" b="1" i="0" u="none" strike="noStrike" cap="all" normalizeH="0" baseline="0"/>
              <a:t>PQRS Recibidas I Trimestre </a:t>
            </a:r>
            <a:endParaRPr lang="es-C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'total canales de comu ENERO'!$F$10</c:f>
              <c:strCache>
                <c:ptCount val="1"/>
                <c:pt idx="0">
                  <c:v>TELEFÓNICO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de comu ENERO'!$G$9:$I$9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'total canales de comu ENERO'!$G$10:$I$10</c:f>
              <c:numCache>
                <c:formatCode>General</c:formatCode>
                <c:ptCount val="3"/>
                <c:pt idx="0">
                  <c:v>106</c:v>
                </c:pt>
                <c:pt idx="1">
                  <c:v>263</c:v>
                </c:pt>
                <c:pt idx="2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78-47F1-984C-429D1137A8C8}"/>
            </c:ext>
          </c:extLst>
        </c:ser>
        <c:ser>
          <c:idx val="1"/>
          <c:order val="1"/>
          <c:tx>
            <c:strRef>
              <c:f>'total canales de comu ENERO'!$F$11</c:f>
              <c:strCache>
                <c:ptCount val="1"/>
                <c:pt idx="0">
                  <c:v>VIRTUAL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de comu ENERO'!$G$9:$I$9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'total canales de comu ENERO'!$G$11:$I$11</c:f>
              <c:numCache>
                <c:formatCode>General</c:formatCode>
                <c:ptCount val="3"/>
                <c:pt idx="0">
                  <c:v>219</c:v>
                </c:pt>
                <c:pt idx="1">
                  <c:v>220</c:v>
                </c:pt>
                <c:pt idx="2">
                  <c:v>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78-47F1-984C-429D1137A8C8}"/>
            </c:ext>
          </c:extLst>
        </c:ser>
        <c:ser>
          <c:idx val="2"/>
          <c:order val="2"/>
          <c:tx>
            <c:strRef>
              <c:f>'total canales de comu ENERO'!$F$12</c:f>
              <c:strCache>
                <c:ptCount val="1"/>
                <c:pt idx="0">
                  <c:v>PRESENCIAL Y ESCRITO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de comu ENERO'!$G$9:$I$9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'total canales de comu ENERO'!$G$12:$I$12</c:f>
              <c:numCache>
                <c:formatCode>General</c:formatCode>
                <c:ptCount val="3"/>
                <c:pt idx="0">
                  <c:v>73</c:v>
                </c:pt>
                <c:pt idx="1">
                  <c:v>126</c:v>
                </c:pt>
                <c:pt idx="2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78-47F1-984C-429D1137A8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588276607"/>
        <c:axId val="1588268287"/>
        <c:axId val="0"/>
      </c:bar3DChart>
      <c:catAx>
        <c:axId val="1588276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88268287"/>
        <c:crosses val="autoZero"/>
        <c:auto val="1"/>
        <c:lblAlgn val="ctr"/>
        <c:lblOffset val="100"/>
        <c:noMultiLvlLbl val="0"/>
      </c:catAx>
      <c:valAx>
        <c:axId val="158826828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88276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PQRSD POR MODALIDAD DE PETICIÓN</a:t>
            </a:r>
          </a:p>
        </c:rich>
      </c:tx>
      <c:layout>
        <c:manualLayout>
          <c:xMode val="edge"/>
          <c:yMode val="edge"/>
          <c:x val="0.2828524232214899"/>
          <c:y val="3.9072024046215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055988735401969E-2"/>
          <c:y val="7.0640732722066474E-2"/>
          <c:w val="0.85575523610334536"/>
          <c:h val="0.753482026160093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'2022'!$J$9</c:f>
              <c:strCache>
                <c:ptCount val="1"/>
                <c:pt idx="0">
                  <c:v>TOTALES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'2022'!$F$10:$F$16</c:f>
              <c:strCache>
                <c:ptCount val="7"/>
                <c:pt idx="0">
                  <c:v>PETICIONES DE INFORMACION</c:v>
                </c:pt>
                <c:pt idx="1">
                  <c:v>PETICIONES DE INTERES PARTICULAR</c:v>
                </c:pt>
                <c:pt idx="2">
                  <c:v>QUEJAS </c:v>
                </c:pt>
                <c:pt idx="3">
                  <c:v>RECLAMOS</c:v>
                </c:pt>
                <c:pt idx="4">
                  <c:v>SUGERENCIAS </c:v>
                </c:pt>
                <c:pt idx="5">
                  <c:v>DENUNCIAS</c:v>
                </c:pt>
                <c:pt idx="6">
                  <c:v>OTRO</c:v>
                </c:pt>
              </c:strCache>
            </c:strRef>
          </c:cat>
          <c:val>
            <c:numRef>
              <c:f>'2022'!$J$10:$J$16</c:f>
              <c:numCache>
                <c:formatCode>0</c:formatCode>
                <c:ptCount val="7"/>
                <c:pt idx="0">
                  <c:v>43</c:v>
                </c:pt>
                <c:pt idx="1">
                  <c:v>560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37-496D-9671-F4CA46101A83}"/>
            </c:ext>
          </c:extLst>
        </c:ser>
        <c:ser>
          <c:idx val="1"/>
          <c:order val="1"/>
          <c:tx>
            <c:strRef>
              <c:f>'2022'!$K$9</c:f>
              <c:strCache>
                <c:ptCount val="1"/>
                <c:pt idx="0">
                  <c:v>PORCENTAJE 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'2022'!$F$10:$F$16</c:f>
              <c:strCache>
                <c:ptCount val="7"/>
                <c:pt idx="0">
                  <c:v>PETICIONES DE INFORMACION</c:v>
                </c:pt>
                <c:pt idx="1">
                  <c:v>PETICIONES DE INTERES PARTICULAR</c:v>
                </c:pt>
                <c:pt idx="2">
                  <c:v>QUEJAS </c:v>
                </c:pt>
                <c:pt idx="3">
                  <c:v>RECLAMOS</c:v>
                </c:pt>
                <c:pt idx="4">
                  <c:v>SUGERENCIAS </c:v>
                </c:pt>
                <c:pt idx="5">
                  <c:v>DENUNCIAS</c:v>
                </c:pt>
                <c:pt idx="6">
                  <c:v>OTRO</c:v>
                </c:pt>
              </c:strCache>
            </c:strRef>
          </c:cat>
          <c:val>
            <c:numRef>
              <c:f>'2022'!$K$10:$K$16</c:f>
              <c:numCache>
                <c:formatCode>0%</c:formatCode>
                <c:ptCount val="7"/>
                <c:pt idx="0">
                  <c:v>5.858310626702997E-2</c:v>
                </c:pt>
                <c:pt idx="1">
                  <c:v>0.76294277929155319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0.17847411444141689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37-496D-9671-F4CA46101A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-217030368"/>
        <c:axId val="-217033088"/>
        <c:axId val="0"/>
      </c:bar3DChart>
      <c:catAx>
        <c:axId val="-21703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3088"/>
        <c:crosses val="autoZero"/>
        <c:auto val="1"/>
        <c:lblAlgn val="ctr"/>
        <c:lblOffset val="100"/>
        <c:noMultiLvlLbl val="0"/>
      </c:catAx>
      <c:valAx>
        <c:axId val="-21703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CO" sz="1200" b="1" i="0" baseline="0" dirty="0" smtClean="0">
                <a:effectLst/>
              </a:rPr>
              <a:t>ESTADISTICA</a:t>
            </a:r>
          </a:p>
          <a:p>
            <a:pPr>
              <a:defRPr sz="1200"/>
            </a:pPr>
            <a:r>
              <a:rPr lang="es-CO" sz="1200" b="1" i="0" baseline="0" dirty="0" smtClean="0">
                <a:effectLst/>
              </a:rPr>
              <a:t> </a:t>
            </a:r>
            <a:r>
              <a:rPr lang="es-CO" sz="1200" b="1" i="0" baseline="0" dirty="0">
                <a:effectLst/>
              </a:rPr>
              <a:t>DE </a:t>
            </a:r>
            <a:r>
              <a:rPr lang="es-CO" sz="1200" b="1" i="0" baseline="0" dirty="0" smtClean="0">
                <a:effectLst/>
              </a:rPr>
              <a:t>PQRS</a:t>
            </a:r>
          </a:p>
          <a:p>
            <a:pPr>
              <a:defRPr sz="1200"/>
            </a:pPr>
            <a:r>
              <a:rPr lang="es-CO" sz="1200" b="1" i="0" baseline="0" dirty="0" smtClean="0">
                <a:effectLst/>
              </a:rPr>
              <a:t> </a:t>
            </a:r>
            <a:r>
              <a:rPr lang="es-CO" sz="1200" b="1" i="0" baseline="0" dirty="0">
                <a:effectLst/>
              </a:rPr>
              <a:t>POR DEPENDENCIA </a:t>
            </a:r>
            <a:endParaRPr lang="en-US" sz="1200" b="1" dirty="0">
              <a:effectLst/>
            </a:endParaRPr>
          </a:p>
        </c:rich>
      </c:tx>
      <c:layout>
        <c:manualLayout>
          <c:xMode val="edge"/>
          <c:yMode val="edge"/>
          <c:x val="0.7569658304148088"/>
          <c:y val="0.158514494476010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'Peticiones por dependencia'!$E$31</c:f>
              <c:strCache>
                <c:ptCount val="1"/>
                <c:pt idx="0">
                  <c:v>RECIBIDAS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58-400E-BF58-1FB3656A27ED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58-400E-BF58-1FB3656A27ED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B58-400E-BF58-1FB3656A27ED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B58-400E-BF58-1FB3656A27ED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B58-400E-BF58-1FB3656A27ED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B58-400E-BF58-1FB3656A27ED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B58-400E-BF58-1FB3656A27ED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B58-400E-BF58-1FB3656A27ED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B58-400E-BF58-1FB3656A27ED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B58-400E-BF58-1FB3656A27ED}"/>
              </c:ext>
            </c:extLst>
          </c:dPt>
          <c:dPt>
            <c:idx val="10"/>
            <c:bubble3D val="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B58-400E-BF58-1FB3656A27ED}"/>
              </c:ext>
            </c:extLst>
          </c:dPt>
          <c:dPt>
            <c:idx val="11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B58-400E-BF58-1FB3656A27ED}"/>
              </c:ext>
            </c:extLst>
          </c:dPt>
          <c:dPt>
            <c:idx val="12"/>
            <c:bubble3D val="0"/>
            <c:spPr>
              <a:gradFill>
                <a:gsLst>
                  <a:gs pos="100000">
                    <a:schemeClr val="accent1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1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0B58-400E-BF58-1FB3656A27ED}"/>
              </c:ext>
            </c:extLst>
          </c:dPt>
          <c:dPt>
            <c:idx val="13"/>
            <c:bubble3D val="0"/>
            <c:spPr>
              <a:gradFill>
                <a:gsLst>
                  <a:gs pos="100000">
                    <a:schemeClr val="accent2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2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0B58-400E-BF58-1FB3656A27ED}"/>
              </c:ext>
            </c:extLst>
          </c:dPt>
          <c:dPt>
            <c:idx val="14"/>
            <c:bubble3D val="0"/>
            <c:spPr>
              <a:gradFill>
                <a:gsLst>
                  <a:gs pos="100000">
                    <a:schemeClr val="accent3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3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0B58-400E-BF58-1FB3656A27ED}"/>
              </c:ext>
            </c:extLst>
          </c:dPt>
          <c:dPt>
            <c:idx val="15"/>
            <c:bubble3D val="0"/>
            <c:spPr>
              <a:gradFill>
                <a:gsLst>
                  <a:gs pos="100000">
                    <a:schemeClr val="accent4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4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0B58-400E-BF58-1FB3656A27ED}"/>
              </c:ext>
            </c:extLst>
          </c:dPt>
          <c:dPt>
            <c:idx val="16"/>
            <c:bubble3D val="0"/>
            <c:spPr>
              <a:gradFill>
                <a:gsLst>
                  <a:gs pos="100000">
                    <a:schemeClr val="accent5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5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0B58-400E-BF58-1FB3656A27ED}"/>
              </c:ext>
            </c:extLst>
          </c:dPt>
          <c:dPt>
            <c:idx val="17"/>
            <c:bubble3D val="0"/>
            <c:spPr>
              <a:gradFill>
                <a:gsLst>
                  <a:gs pos="100000">
                    <a:schemeClr val="accent6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6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0B58-400E-BF58-1FB3656A27ED}"/>
              </c:ext>
            </c:extLst>
          </c:dPt>
          <c:dLbls>
            <c:dLbl>
              <c:idx val="0"/>
              <c:layout>
                <c:manualLayout>
                  <c:x val="-0.19133034379671157"/>
                  <c:y val="0.1468764902241296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58-400E-BF58-1FB3656A27ED}"/>
                </c:ext>
              </c:extLst>
            </c:dLbl>
            <c:dLbl>
              <c:idx val="5"/>
              <c:layout>
                <c:manualLayout>
                  <c:x val="0.14499252615844543"/>
                  <c:y val="-0.1487839771101572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B58-400E-BF58-1FB3656A27ED}"/>
                </c:ext>
              </c:extLst>
            </c:dLbl>
            <c:dLbl>
              <c:idx val="6"/>
              <c:layout>
                <c:manualLayout>
                  <c:x val="0.1031390134529148"/>
                  <c:y val="5.340963280877437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B58-400E-BF58-1FB3656A27ED}"/>
                </c:ext>
              </c:extLst>
            </c:dLbl>
            <c:dLbl>
              <c:idx val="7"/>
              <c:layout>
                <c:manualLayout>
                  <c:x val="-4.9327354260089683E-2"/>
                  <c:y val="5.34096328087744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B58-400E-BF58-1FB3656A27ED}"/>
                </c:ext>
              </c:extLst>
            </c:dLbl>
            <c:dLbl>
              <c:idx val="8"/>
              <c:layout>
                <c:manualLayout>
                  <c:x val="-2.9895608257478226E-3"/>
                  <c:y val="5.740468350222533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B58-400E-BF58-1FB3656A27ED}"/>
                </c:ext>
              </c:extLst>
            </c:dLbl>
            <c:dLbl>
              <c:idx val="9"/>
              <c:layout>
                <c:manualLayout>
                  <c:x val="-3.4944900470101785E-2"/>
                  <c:y val="2.10546186173249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B58-400E-BF58-1FB3656A27ED}"/>
                </c:ext>
              </c:extLst>
            </c:dLbl>
            <c:dLbl>
              <c:idx val="10"/>
              <c:layout>
                <c:manualLayout>
                  <c:x val="-9.9838514863685848E-2"/>
                  <c:y val="-5.009819599751696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B58-400E-BF58-1FB3656A27ED}"/>
                </c:ext>
              </c:extLst>
            </c:dLbl>
            <c:dLbl>
              <c:idx val="11"/>
              <c:layout>
                <c:manualLayout>
                  <c:x val="-0.1262767658731738"/>
                  <c:y val="-0.130931799720615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B58-400E-BF58-1FB3656A27ED}"/>
                </c:ext>
              </c:extLst>
            </c:dLbl>
            <c:dLbl>
              <c:idx val="12"/>
              <c:layout>
                <c:manualLayout>
                  <c:x val="4.4798265708916728E-2"/>
                  <c:y val="-0.155729119759012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B58-400E-BF58-1FB3656A27ED}"/>
                </c:ext>
              </c:extLst>
            </c:dLbl>
            <c:dLbl>
              <c:idx val="13"/>
              <c:layout>
                <c:manualLayout>
                  <c:x val="0.15556556985398548"/>
                  <c:y val="-0.1499711574646849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B58-400E-BF58-1FB3656A27ED}"/>
                </c:ext>
              </c:extLst>
            </c:dLbl>
            <c:dLbl>
              <c:idx val="14"/>
              <c:layout>
                <c:manualLayout>
                  <c:x val="0.26448405581281997"/>
                  <c:y val="-0.1067469405909461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B58-400E-BF58-1FB3656A27ED}"/>
                </c:ext>
              </c:extLst>
            </c:dLbl>
            <c:dLbl>
              <c:idx val="15"/>
              <c:layout>
                <c:manualLayout>
                  <c:x val="0.39623015638863907"/>
                  <c:y val="-0.110381947079436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B58-400E-BF58-1FB3656A27ED}"/>
                </c:ext>
              </c:extLst>
            </c:dLbl>
            <c:dLbl>
              <c:idx val="16"/>
              <c:layout>
                <c:manualLayout>
                  <c:x val="0.43366169193279636"/>
                  <c:y val="-4.120878313542301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0B58-400E-BF58-1FB3656A27ED}"/>
                </c:ext>
              </c:extLst>
            </c:dLbl>
            <c:dLbl>
              <c:idx val="17"/>
              <c:layout>
                <c:manualLayout>
                  <c:x val="0.31240657698056801"/>
                  <c:y val="3.051979017644253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B58-400E-BF58-1FB3656A27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'Peticiones por dependencia'!$D$32:$D$49</c:f>
              <c:strCache>
                <c:ptCount val="18"/>
                <c:pt idx="0">
                  <c:v>ATENCION AL USUARIO</c:v>
                </c:pt>
                <c:pt idx="1">
                  <c:v>CONTRATACION</c:v>
                </c:pt>
                <c:pt idx="2">
                  <c:v>JURIDICA</c:v>
                </c:pt>
                <c:pt idx="3">
                  <c:v>RECTORIA</c:v>
                </c:pt>
                <c:pt idx="4">
                  <c:v>REGISTRO Y CONTROL</c:v>
                </c:pt>
                <c:pt idx="5">
                  <c:v>SALA DE DOCENTES</c:v>
                </c:pt>
                <c:pt idx="6">
                  <c:v>TALENTO HUMANO</c:v>
                </c:pt>
                <c:pt idx="7">
                  <c:v>FINANCIERA</c:v>
                </c:pt>
                <c:pt idx="8">
                  <c:v>VICERRECTORIA ACADEMICA</c:v>
                </c:pt>
                <c:pt idx="9">
                  <c:v>B. UNIVERSITARIO</c:v>
                </c:pt>
                <c:pt idx="10">
                  <c:v>SISTEMAS</c:v>
                </c:pt>
                <c:pt idx="11">
                  <c:v>CIECYT</c:v>
                </c:pt>
                <c:pt idx="12">
                  <c:v>RECURSOS FISICOS </c:v>
                </c:pt>
                <c:pt idx="13">
                  <c:v>BIBLIOTECA</c:v>
                </c:pt>
                <c:pt idx="14">
                  <c:v>VICERRECTORIA ADMINISTRATIVA</c:v>
                </c:pt>
                <c:pt idx="15">
                  <c:v>PLANEACION</c:v>
                </c:pt>
                <c:pt idx="16">
                  <c:v>CONSEJO DIRECTIVO</c:v>
                </c:pt>
                <c:pt idx="17">
                  <c:v>CONTABILIDAD</c:v>
                </c:pt>
              </c:strCache>
            </c:strRef>
          </c:cat>
          <c:val>
            <c:numRef>
              <c:f>'Peticiones por dependencia'!$E$32:$E$49</c:f>
              <c:numCache>
                <c:formatCode>General</c:formatCode>
                <c:ptCount val="18"/>
                <c:pt idx="0">
                  <c:v>237</c:v>
                </c:pt>
                <c:pt idx="1">
                  <c:v>54</c:v>
                </c:pt>
                <c:pt idx="2">
                  <c:v>52</c:v>
                </c:pt>
                <c:pt idx="3">
                  <c:v>35</c:v>
                </c:pt>
                <c:pt idx="4">
                  <c:v>61</c:v>
                </c:pt>
                <c:pt idx="5">
                  <c:v>188</c:v>
                </c:pt>
                <c:pt idx="6">
                  <c:v>43</c:v>
                </c:pt>
                <c:pt idx="7">
                  <c:v>18</c:v>
                </c:pt>
                <c:pt idx="8">
                  <c:v>37</c:v>
                </c:pt>
                <c:pt idx="9">
                  <c:v>8</c:v>
                </c:pt>
                <c:pt idx="10">
                  <c:v>3</c:v>
                </c:pt>
                <c:pt idx="11">
                  <c:v>10</c:v>
                </c:pt>
                <c:pt idx="12">
                  <c:v>1</c:v>
                </c:pt>
                <c:pt idx="13">
                  <c:v>1</c:v>
                </c:pt>
                <c:pt idx="14">
                  <c:v>42</c:v>
                </c:pt>
                <c:pt idx="15">
                  <c:v>1</c:v>
                </c:pt>
                <c:pt idx="16">
                  <c:v>2</c:v>
                </c:pt>
                <c:pt idx="1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0B58-400E-BF58-1FB3656A27ED}"/>
            </c:ext>
          </c:extLst>
        </c:ser>
        <c:ser>
          <c:idx val="1"/>
          <c:order val="1"/>
          <c:tx>
            <c:strRef>
              <c:f>'Peticiones por dependencia'!$F$31</c:f>
              <c:strCache>
                <c:ptCount val="1"/>
                <c:pt idx="0">
                  <c:v>ATENDIDAS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0B58-400E-BF58-1FB3656A27ED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0B58-400E-BF58-1FB3656A27ED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0B58-400E-BF58-1FB3656A27ED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0B58-400E-BF58-1FB3656A27ED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E-0B58-400E-BF58-1FB3656A27ED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0-0B58-400E-BF58-1FB3656A27ED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2-0B58-400E-BF58-1FB3656A27ED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4-0B58-400E-BF58-1FB3656A27ED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6-0B58-400E-BF58-1FB3656A27ED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8-0B58-400E-BF58-1FB3656A27ED}"/>
              </c:ext>
            </c:extLst>
          </c:dPt>
          <c:dPt>
            <c:idx val="10"/>
            <c:bubble3D val="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A-0B58-400E-BF58-1FB3656A27ED}"/>
              </c:ext>
            </c:extLst>
          </c:dPt>
          <c:dPt>
            <c:idx val="11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C-0B58-400E-BF58-1FB3656A27ED}"/>
              </c:ext>
            </c:extLst>
          </c:dPt>
          <c:dPt>
            <c:idx val="12"/>
            <c:bubble3D val="0"/>
            <c:spPr>
              <a:gradFill>
                <a:gsLst>
                  <a:gs pos="100000">
                    <a:schemeClr val="accent1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1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E-0B58-400E-BF58-1FB3656A27ED}"/>
              </c:ext>
            </c:extLst>
          </c:dPt>
          <c:dPt>
            <c:idx val="13"/>
            <c:bubble3D val="0"/>
            <c:spPr>
              <a:gradFill>
                <a:gsLst>
                  <a:gs pos="100000">
                    <a:schemeClr val="accent2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2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0-0B58-400E-BF58-1FB3656A27ED}"/>
              </c:ext>
            </c:extLst>
          </c:dPt>
          <c:dPt>
            <c:idx val="14"/>
            <c:bubble3D val="0"/>
            <c:spPr>
              <a:gradFill>
                <a:gsLst>
                  <a:gs pos="100000">
                    <a:schemeClr val="accent3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3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2-0B58-400E-BF58-1FB3656A27ED}"/>
              </c:ext>
            </c:extLst>
          </c:dPt>
          <c:dPt>
            <c:idx val="15"/>
            <c:bubble3D val="0"/>
            <c:spPr>
              <a:gradFill>
                <a:gsLst>
                  <a:gs pos="100000">
                    <a:schemeClr val="accent4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4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4-0B58-400E-BF58-1FB3656A27ED}"/>
              </c:ext>
            </c:extLst>
          </c:dPt>
          <c:dPt>
            <c:idx val="16"/>
            <c:bubble3D val="0"/>
            <c:spPr>
              <a:gradFill>
                <a:gsLst>
                  <a:gs pos="100000">
                    <a:schemeClr val="accent5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5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6-0B58-400E-BF58-1FB3656A27ED}"/>
              </c:ext>
            </c:extLst>
          </c:dPt>
          <c:dPt>
            <c:idx val="17"/>
            <c:bubble3D val="0"/>
            <c:spPr>
              <a:gradFill>
                <a:gsLst>
                  <a:gs pos="100000">
                    <a:schemeClr val="accent6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6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8-0B58-400E-BF58-1FB3656A27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'Peticiones por dependencia'!$D$32:$D$49</c:f>
              <c:strCache>
                <c:ptCount val="18"/>
                <c:pt idx="0">
                  <c:v>ATENCION AL USUARIO</c:v>
                </c:pt>
                <c:pt idx="1">
                  <c:v>CONTRATACION</c:v>
                </c:pt>
                <c:pt idx="2">
                  <c:v>JURIDICA</c:v>
                </c:pt>
                <c:pt idx="3">
                  <c:v>RECTORIA</c:v>
                </c:pt>
                <c:pt idx="4">
                  <c:v>REGISTRO Y CONTROL</c:v>
                </c:pt>
                <c:pt idx="5">
                  <c:v>SALA DE DOCENTES</c:v>
                </c:pt>
                <c:pt idx="6">
                  <c:v>TALENTO HUMANO</c:v>
                </c:pt>
                <c:pt idx="7">
                  <c:v>FINANCIERA</c:v>
                </c:pt>
                <c:pt idx="8">
                  <c:v>VICERRECTORIA ACADEMICA</c:v>
                </c:pt>
                <c:pt idx="9">
                  <c:v>B. UNIVERSITARIO</c:v>
                </c:pt>
                <c:pt idx="10">
                  <c:v>SISTEMAS</c:v>
                </c:pt>
                <c:pt idx="11">
                  <c:v>CIECYT</c:v>
                </c:pt>
                <c:pt idx="12">
                  <c:v>RECURSOS FISICOS </c:v>
                </c:pt>
                <c:pt idx="13">
                  <c:v>BIBLIOTECA</c:v>
                </c:pt>
                <c:pt idx="14">
                  <c:v>VICERRECTORIA ADMINISTRATIVA</c:v>
                </c:pt>
                <c:pt idx="15">
                  <c:v>PLANEACION</c:v>
                </c:pt>
                <c:pt idx="16">
                  <c:v>CONSEJO DIRECTIVO</c:v>
                </c:pt>
                <c:pt idx="17">
                  <c:v>CONTABILIDAD</c:v>
                </c:pt>
              </c:strCache>
            </c:strRef>
          </c:cat>
          <c:val>
            <c:numRef>
              <c:f>'Peticiones por dependencia'!$F$32:$F$49</c:f>
              <c:numCache>
                <c:formatCode>General</c:formatCode>
                <c:ptCount val="18"/>
                <c:pt idx="0">
                  <c:v>237</c:v>
                </c:pt>
                <c:pt idx="1">
                  <c:v>54</c:v>
                </c:pt>
                <c:pt idx="2">
                  <c:v>47</c:v>
                </c:pt>
                <c:pt idx="3">
                  <c:v>35</c:v>
                </c:pt>
                <c:pt idx="4">
                  <c:v>58</c:v>
                </c:pt>
                <c:pt idx="5">
                  <c:v>168</c:v>
                </c:pt>
                <c:pt idx="6">
                  <c:v>43</c:v>
                </c:pt>
                <c:pt idx="7">
                  <c:v>18</c:v>
                </c:pt>
                <c:pt idx="8">
                  <c:v>28</c:v>
                </c:pt>
                <c:pt idx="9">
                  <c:v>8</c:v>
                </c:pt>
                <c:pt idx="10">
                  <c:v>3</c:v>
                </c:pt>
                <c:pt idx="11">
                  <c:v>10</c:v>
                </c:pt>
                <c:pt idx="12">
                  <c:v>1</c:v>
                </c:pt>
                <c:pt idx="13">
                  <c:v>1</c:v>
                </c:pt>
                <c:pt idx="14">
                  <c:v>34</c:v>
                </c:pt>
                <c:pt idx="15">
                  <c:v>1</c:v>
                </c:pt>
                <c:pt idx="16">
                  <c:v>2</c:v>
                </c:pt>
                <c:pt idx="1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9-0B58-400E-BF58-1FB3656A27ED}"/>
            </c:ext>
          </c:extLst>
        </c:ser>
        <c:ser>
          <c:idx val="2"/>
          <c:order val="2"/>
          <c:tx>
            <c:strRef>
              <c:f>'Peticiones por dependencia'!$G$31</c:f>
              <c:strCache>
                <c:ptCount val="1"/>
                <c:pt idx="0">
                  <c:v>SIN ATENDER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B-0B58-400E-BF58-1FB3656A27ED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D-0B58-400E-BF58-1FB3656A27ED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F-0B58-400E-BF58-1FB3656A27ED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1-0B58-400E-BF58-1FB3656A27ED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3-0B58-400E-BF58-1FB3656A27ED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5-0B58-400E-BF58-1FB3656A27ED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7-0B58-400E-BF58-1FB3656A27ED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9-0B58-400E-BF58-1FB3656A27ED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B-0B58-400E-BF58-1FB3656A27ED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D-0B58-400E-BF58-1FB3656A27ED}"/>
              </c:ext>
            </c:extLst>
          </c:dPt>
          <c:dPt>
            <c:idx val="10"/>
            <c:bubble3D val="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F-0B58-400E-BF58-1FB3656A27ED}"/>
              </c:ext>
            </c:extLst>
          </c:dPt>
          <c:dPt>
            <c:idx val="11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1-0B58-400E-BF58-1FB3656A27ED}"/>
              </c:ext>
            </c:extLst>
          </c:dPt>
          <c:dPt>
            <c:idx val="12"/>
            <c:bubble3D val="0"/>
            <c:spPr>
              <a:gradFill>
                <a:gsLst>
                  <a:gs pos="100000">
                    <a:schemeClr val="accent1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1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3-0B58-400E-BF58-1FB3656A27ED}"/>
              </c:ext>
            </c:extLst>
          </c:dPt>
          <c:dPt>
            <c:idx val="13"/>
            <c:bubble3D val="0"/>
            <c:spPr>
              <a:gradFill>
                <a:gsLst>
                  <a:gs pos="100000">
                    <a:schemeClr val="accent2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2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5-0B58-400E-BF58-1FB3656A27ED}"/>
              </c:ext>
            </c:extLst>
          </c:dPt>
          <c:dPt>
            <c:idx val="14"/>
            <c:bubble3D val="0"/>
            <c:spPr>
              <a:gradFill>
                <a:gsLst>
                  <a:gs pos="100000">
                    <a:schemeClr val="accent3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3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7-0B58-400E-BF58-1FB3656A27ED}"/>
              </c:ext>
            </c:extLst>
          </c:dPt>
          <c:dPt>
            <c:idx val="15"/>
            <c:bubble3D val="0"/>
            <c:spPr>
              <a:gradFill>
                <a:gsLst>
                  <a:gs pos="100000">
                    <a:schemeClr val="accent4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4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9-0B58-400E-BF58-1FB3656A27ED}"/>
              </c:ext>
            </c:extLst>
          </c:dPt>
          <c:dPt>
            <c:idx val="16"/>
            <c:bubble3D val="0"/>
            <c:spPr>
              <a:gradFill>
                <a:gsLst>
                  <a:gs pos="100000">
                    <a:schemeClr val="accent5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5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B-0B58-400E-BF58-1FB3656A27ED}"/>
              </c:ext>
            </c:extLst>
          </c:dPt>
          <c:dPt>
            <c:idx val="17"/>
            <c:bubble3D val="0"/>
            <c:spPr>
              <a:gradFill>
                <a:gsLst>
                  <a:gs pos="100000">
                    <a:schemeClr val="accent6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6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D-0B58-400E-BF58-1FB3656A27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'Peticiones por dependencia'!$D$32:$D$49</c:f>
              <c:strCache>
                <c:ptCount val="18"/>
                <c:pt idx="0">
                  <c:v>ATENCION AL USUARIO</c:v>
                </c:pt>
                <c:pt idx="1">
                  <c:v>CONTRATACION</c:v>
                </c:pt>
                <c:pt idx="2">
                  <c:v>JURIDICA</c:v>
                </c:pt>
                <c:pt idx="3">
                  <c:v>RECTORIA</c:v>
                </c:pt>
                <c:pt idx="4">
                  <c:v>REGISTRO Y CONTROL</c:v>
                </c:pt>
                <c:pt idx="5">
                  <c:v>SALA DE DOCENTES</c:v>
                </c:pt>
                <c:pt idx="6">
                  <c:v>TALENTO HUMANO</c:v>
                </c:pt>
                <c:pt idx="7">
                  <c:v>FINANCIERA</c:v>
                </c:pt>
                <c:pt idx="8">
                  <c:v>VICERRECTORIA ACADEMICA</c:v>
                </c:pt>
                <c:pt idx="9">
                  <c:v>B. UNIVERSITARIO</c:v>
                </c:pt>
                <c:pt idx="10">
                  <c:v>SISTEMAS</c:v>
                </c:pt>
                <c:pt idx="11">
                  <c:v>CIECYT</c:v>
                </c:pt>
                <c:pt idx="12">
                  <c:v>RECURSOS FISICOS </c:v>
                </c:pt>
                <c:pt idx="13">
                  <c:v>BIBLIOTECA</c:v>
                </c:pt>
                <c:pt idx="14">
                  <c:v>VICERRECTORIA ADMINISTRATIVA</c:v>
                </c:pt>
                <c:pt idx="15">
                  <c:v>PLANEACION</c:v>
                </c:pt>
                <c:pt idx="16">
                  <c:v>CONSEJO DIRECTIVO</c:v>
                </c:pt>
                <c:pt idx="17">
                  <c:v>CONTABILIDAD</c:v>
                </c:pt>
              </c:strCache>
            </c:strRef>
          </c:cat>
          <c:val>
            <c:numRef>
              <c:f>'Peticiones por dependencia'!$G$32:$G$49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0</c:v>
                </c:pt>
                <c:pt idx="4">
                  <c:v>3</c:v>
                </c:pt>
                <c:pt idx="5">
                  <c:v>20</c:v>
                </c:pt>
                <c:pt idx="6">
                  <c:v>0</c:v>
                </c:pt>
                <c:pt idx="7">
                  <c:v>0</c:v>
                </c:pt>
                <c:pt idx="8">
                  <c:v>9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8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E-0B58-400E-BF58-1FB3656A27ED}"/>
            </c:ext>
          </c:extLst>
        </c:ser>
        <c:ser>
          <c:idx val="3"/>
          <c:order val="3"/>
          <c:tx>
            <c:strRef>
              <c:f>'Peticiones por dependencia'!$H$31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0-0B58-400E-BF58-1FB3656A27ED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2-0B58-400E-BF58-1FB3656A27ED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4-0B58-400E-BF58-1FB3656A27ED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6-0B58-400E-BF58-1FB3656A27ED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8-0B58-400E-BF58-1FB3656A27ED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A-0B58-400E-BF58-1FB3656A27ED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C-0B58-400E-BF58-1FB3656A27ED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E-0B58-400E-BF58-1FB3656A27ED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0-0B58-400E-BF58-1FB3656A27ED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2-0B58-400E-BF58-1FB3656A27ED}"/>
              </c:ext>
            </c:extLst>
          </c:dPt>
          <c:dPt>
            <c:idx val="10"/>
            <c:bubble3D val="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4-0B58-400E-BF58-1FB3656A27ED}"/>
              </c:ext>
            </c:extLst>
          </c:dPt>
          <c:dPt>
            <c:idx val="11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6-0B58-400E-BF58-1FB3656A27ED}"/>
              </c:ext>
            </c:extLst>
          </c:dPt>
          <c:dPt>
            <c:idx val="12"/>
            <c:bubble3D val="0"/>
            <c:spPr>
              <a:gradFill>
                <a:gsLst>
                  <a:gs pos="100000">
                    <a:schemeClr val="accent1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1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8-0B58-400E-BF58-1FB3656A27ED}"/>
              </c:ext>
            </c:extLst>
          </c:dPt>
          <c:dPt>
            <c:idx val="13"/>
            <c:bubble3D val="0"/>
            <c:spPr>
              <a:gradFill>
                <a:gsLst>
                  <a:gs pos="100000">
                    <a:schemeClr val="accent2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2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A-0B58-400E-BF58-1FB3656A27ED}"/>
              </c:ext>
            </c:extLst>
          </c:dPt>
          <c:dPt>
            <c:idx val="14"/>
            <c:bubble3D val="0"/>
            <c:spPr>
              <a:gradFill>
                <a:gsLst>
                  <a:gs pos="100000">
                    <a:schemeClr val="accent3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3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C-0B58-400E-BF58-1FB3656A27ED}"/>
              </c:ext>
            </c:extLst>
          </c:dPt>
          <c:dPt>
            <c:idx val="15"/>
            <c:bubble3D val="0"/>
            <c:spPr>
              <a:gradFill>
                <a:gsLst>
                  <a:gs pos="100000">
                    <a:schemeClr val="accent4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4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E-0B58-400E-BF58-1FB3656A27ED}"/>
              </c:ext>
            </c:extLst>
          </c:dPt>
          <c:dPt>
            <c:idx val="16"/>
            <c:bubble3D val="0"/>
            <c:spPr>
              <a:gradFill>
                <a:gsLst>
                  <a:gs pos="100000">
                    <a:schemeClr val="accent5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5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0-0B58-400E-BF58-1FB3656A27ED}"/>
              </c:ext>
            </c:extLst>
          </c:dPt>
          <c:dPt>
            <c:idx val="17"/>
            <c:bubble3D val="0"/>
            <c:spPr>
              <a:gradFill>
                <a:gsLst>
                  <a:gs pos="100000">
                    <a:schemeClr val="accent6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6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2-0B58-400E-BF58-1FB3656A27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'Peticiones por dependencia'!$D$32:$D$49</c:f>
              <c:strCache>
                <c:ptCount val="18"/>
                <c:pt idx="0">
                  <c:v>ATENCION AL USUARIO</c:v>
                </c:pt>
                <c:pt idx="1">
                  <c:v>CONTRATACION</c:v>
                </c:pt>
                <c:pt idx="2">
                  <c:v>JURIDICA</c:v>
                </c:pt>
                <c:pt idx="3">
                  <c:v>RECTORIA</c:v>
                </c:pt>
                <c:pt idx="4">
                  <c:v>REGISTRO Y CONTROL</c:v>
                </c:pt>
                <c:pt idx="5">
                  <c:v>SALA DE DOCENTES</c:v>
                </c:pt>
                <c:pt idx="6">
                  <c:v>TALENTO HUMANO</c:v>
                </c:pt>
                <c:pt idx="7">
                  <c:v>FINANCIERA</c:v>
                </c:pt>
                <c:pt idx="8">
                  <c:v>VICERRECTORIA ACADEMICA</c:v>
                </c:pt>
                <c:pt idx="9">
                  <c:v>B. UNIVERSITARIO</c:v>
                </c:pt>
                <c:pt idx="10">
                  <c:v>SISTEMAS</c:v>
                </c:pt>
                <c:pt idx="11">
                  <c:v>CIECYT</c:v>
                </c:pt>
                <c:pt idx="12">
                  <c:v>RECURSOS FISICOS </c:v>
                </c:pt>
                <c:pt idx="13">
                  <c:v>BIBLIOTECA</c:v>
                </c:pt>
                <c:pt idx="14">
                  <c:v>VICERRECTORIA ADMINISTRATIVA</c:v>
                </c:pt>
                <c:pt idx="15">
                  <c:v>PLANEACION</c:v>
                </c:pt>
                <c:pt idx="16">
                  <c:v>CONSEJO DIRECTIVO</c:v>
                </c:pt>
                <c:pt idx="17">
                  <c:v>CONTABILIDAD</c:v>
                </c:pt>
              </c:strCache>
            </c:strRef>
          </c:cat>
          <c:val>
            <c:numRef>
              <c:f>'Peticiones por dependencia'!$H$32:$H$49</c:f>
              <c:numCache>
                <c:formatCode>0%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0.90384615384615385</c:v>
                </c:pt>
                <c:pt idx="3">
                  <c:v>1</c:v>
                </c:pt>
                <c:pt idx="4">
                  <c:v>0.95081967213114749</c:v>
                </c:pt>
                <c:pt idx="5">
                  <c:v>0.8936170212765957</c:v>
                </c:pt>
                <c:pt idx="6">
                  <c:v>1</c:v>
                </c:pt>
                <c:pt idx="7">
                  <c:v>1</c:v>
                </c:pt>
                <c:pt idx="8">
                  <c:v>0.7567567567567568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0.80952380952380953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93-0B58-400E-BF58-1FB3656A27E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881285096738766"/>
          <c:y val="0.36357152352373673"/>
          <c:w val="0.29118714903261239"/>
          <c:h val="0.63027672757451825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05726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3506372"/>
            <a:ext cx="12196275" cy="335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324" y="0"/>
            <a:ext cx="12173675" cy="6868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tencionalciudadano@itp.edu.co" TargetMode="External"/><Relationship Id="rId2" Type="http://schemas.openxmlformats.org/officeDocument/2006/relationships/hyperlink" Target="http://www.itp.edu.c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mailto:notificacionesjudiciales@itp.edu.c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tencionalusuario@itp.edu.co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mailto:atencionalusuario@itp.edu.c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4" y="0"/>
            <a:ext cx="12175420" cy="6858000"/>
          </a:xfrm>
          <a:prstGeom prst="rect">
            <a:avLst/>
          </a:prstGeom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4177" y="2822331"/>
            <a:ext cx="6888549" cy="403566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-307731" y="23751"/>
            <a:ext cx="5591908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CO" sz="3200" b="1" dirty="0" smtClean="0">
                <a:solidFill>
                  <a:schemeClr val="accent1">
                    <a:lumMod val="50000"/>
                  </a:schemeClr>
                </a:solidFill>
              </a:rPr>
              <a:t>Informe </a:t>
            </a:r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de Peticiones,</a:t>
            </a:r>
          </a:p>
          <a:p>
            <a:pPr lvl="0"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 Quejas, Reclamos, </a:t>
            </a:r>
          </a:p>
          <a:p>
            <a:pPr lvl="0"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Sugerencias y Denuncias</a:t>
            </a:r>
          </a:p>
          <a:p>
            <a:pPr lvl="0"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s-CO" sz="3200" b="1" dirty="0" smtClean="0">
                <a:solidFill>
                  <a:schemeClr val="accent1">
                    <a:lumMod val="50000"/>
                  </a:schemeClr>
                </a:solidFill>
              </a:rPr>
              <a:t>PQRSD)</a:t>
            </a:r>
            <a:endParaRPr sz="3200" b="1" i="0" u="none" strike="noStrike" cap="none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7" name="Google Shape;90;p1"/>
          <p:cNvSpPr txBox="1"/>
          <p:nvPr/>
        </p:nvSpPr>
        <p:spPr>
          <a:xfrm>
            <a:off x="6832243" y="5196253"/>
            <a:ext cx="3792415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1100" b="1" dirty="0" smtClean="0">
                <a:solidFill>
                  <a:schemeClr val="accent1">
                    <a:lumMod val="75000"/>
                  </a:schemeClr>
                </a:solidFill>
              </a:rPr>
              <a:t>OFICINA DE ATENCIÓN AL USUARIO INSTITUTO TECNOLÓGICO DEL PUTUMAYO</a:t>
            </a:r>
            <a:endParaRPr lang="es-CO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CO" sz="1100" b="1" dirty="0" smtClean="0">
                <a:solidFill>
                  <a:schemeClr val="accent1">
                    <a:lumMod val="75000"/>
                  </a:schemeClr>
                </a:solidFill>
              </a:rPr>
              <a:t>RESOLUCIONES </a:t>
            </a:r>
            <a:r>
              <a:rPr lang="es-CO" sz="1100" b="1" dirty="0" err="1" smtClean="0">
                <a:solidFill>
                  <a:schemeClr val="accent1">
                    <a:lumMod val="75000"/>
                  </a:schemeClr>
                </a:solidFill>
              </a:rPr>
              <a:t>Nros</a:t>
            </a:r>
            <a:r>
              <a:rPr lang="es-CO" sz="1100" b="1" dirty="0" smtClean="0">
                <a:solidFill>
                  <a:schemeClr val="accent1">
                    <a:lumMod val="75000"/>
                  </a:schemeClr>
                </a:solidFill>
              </a:rPr>
              <a:t>. 0316/2015 - 0070/2016</a:t>
            </a:r>
            <a:endParaRPr lang="es-CO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sz="1200" b="1" i="0" u="none" strike="noStrike" cap="none" dirty="0">
              <a:solidFill>
                <a:schemeClr val="accent1">
                  <a:lumMod val="75000"/>
                </a:schemeClr>
              </a:solidFill>
              <a:sym typeface="Aria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68800" y="2083667"/>
            <a:ext cx="34883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PRIMER TRIMESTRE DE 2022</a:t>
            </a:r>
          </a:p>
          <a:p>
            <a:pPr algn="ctr"/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 OFICINA ATENCIÓN AL USUARIO </a:t>
            </a:r>
          </a:p>
          <a:p>
            <a:pPr algn="ctr"/>
            <a:r>
              <a:rPr lang="es-CO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CO" b="1" smtClean="0">
                <a:solidFill>
                  <a:schemeClr val="accent1">
                    <a:lumMod val="50000"/>
                  </a:schemeClr>
                </a:solidFill>
              </a:rPr>
              <a:t>MARZO </a:t>
            </a:r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DE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260408"/>
              </p:ext>
            </p:extLst>
          </p:nvPr>
        </p:nvGraphicFramePr>
        <p:xfrm>
          <a:off x="2135333" y="3008186"/>
          <a:ext cx="5037455" cy="2511112"/>
        </p:xfrm>
        <a:graphic>
          <a:graphicData uri="http://schemas.openxmlformats.org/drawingml/2006/table">
            <a:tbl>
              <a:tblPr firstRow="1" firstCol="1" bandRow="1"/>
              <a:tblGrid>
                <a:gridCol w="3507740">
                  <a:extLst>
                    <a:ext uri="{9D8B030D-6E8A-4147-A177-3AD203B41FA5}">
                      <a16:colId xmlns:a16="http://schemas.microsoft.com/office/drawing/2014/main" val="3684606340"/>
                    </a:ext>
                  </a:extLst>
                </a:gridCol>
                <a:gridCol w="1529715">
                  <a:extLst>
                    <a:ext uri="{9D8B030D-6E8A-4147-A177-3AD203B41FA5}">
                      <a16:colId xmlns:a16="http://schemas.microsoft.com/office/drawing/2014/main" val="116397020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 promedio de respuesta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599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Tipos de petición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Días permitidos para respuesta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204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EXPEDICIÓN COPIAS DE DOCUMENTOS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021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TRASLADOS POR COMPETENCIA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89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ENTES DE CONTROL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834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CONSULTAS DE INFORMACIÓN TÉCNICA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25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QUEJAS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729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RECLAMOS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896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SUGERENCIAS Y FELICITACIONES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743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DERECHOS DE PETICIÓN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667172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2274278" y="28795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3200" b="1" dirty="0">
                <a:solidFill>
                  <a:srgbClr val="1A3B8F"/>
                </a:solidFill>
                <a:latin typeface="Arial" panose="020B0604020202020204" pitchFamily="34" charset="0"/>
              </a:rPr>
              <a:t>Gestión de traslados y acceso a la Información </a:t>
            </a:r>
            <a:endParaRPr lang="es-CO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396" y="2573428"/>
            <a:ext cx="2834886" cy="259712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412632" y="1834764"/>
            <a:ext cx="85842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dirty="0"/>
          </a:p>
          <a:p>
            <a:pPr algn="just"/>
            <a:r>
              <a:rPr lang="es-CO" dirty="0"/>
              <a:t> Durante el primer trimestre del año </a:t>
            </a:r>
            <a:r>
              <a:rPr lang="es-CO" dirty="0" smtClean="0"/>
              <a:t>2022 no </a:t>
            </a:r>
            <a:r>
              <a:rPr lang="es-CO" dirty="0"/>
              <a:t>se presento ningún evento donde </a:t>
            </a:r>
            <a:r>
              <a:rPr lang="es-CO" dirty="0" smtClean="0"/>
              <a:t>se niega </a:t>
            </a:r>
            <a:r>
              <a:rPr lang="es-CO" dirty="0"/>
              <a:t>el acceso </a:t>
            </a:r>
            <a:endParaRPr lang="es-CO" dirty="0" smtClean="0"/>
          </a:p>
          <a:p>
            <a:pPr algn="just"/>
            <a:r>
              <a:rPr lang="es-CO" dirty="0"/>
              <a:t> </a:t>
            </a:r>
            <a:r>
              <a:rPr lang="es-CO" dirty="0" smtClean="0"/>
              <a:t>a </a:t>
            </a:r>
            <a:r>
              <a:rPr lang="es-CO" dirty="0"/>
              <a:t>la información de la entidad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474178" y="1400006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Durante el primer trimestre del año </a:t>
            </a:r>
            <a:r>
              <a:rPr lang="es-CO" dirty="0" smtClean="0"/>
              <a:t>2022, fueron tipificadas las PQRS respectivamente y no se dio «traslados </a:t>
            </a:r>
            <a:r>
              <a:rPr lang="es-CO" dirty="0"/>
              <a:t>a </a:t>
            </a:r>
            <a:r>
              <a:rPr lang="es-CO" dirty="0" smtClean="0"/>
              <a:t>otras entidades».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08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">
            <a:extLst>
              <a:ext uri="{FF2B5EF4-FFF2-40B4-BE49-F238E27FC236}">
                <a16:creationId xmlns:a16="http://schemas.microsoft.com/office/drawing/2014/main" id="{DB5E2079-2B1E-492E-8572-B1B0CF283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539" y="439878"/>
            <a:ext cx="11395802" cy="5117988"/>
          </a:xfrm>
          <a:custGeom>
            <a:avLst/>
            <a:gdLst>
              <a:gd name="T0" fmla="*/ 8738 w 9561"/>
              <a:gd name="T1" fmla="*/ 0 h 3221"/>
              <a:gd name="T2" fmla="*/ 9560 w 9561"/>
              <a:gd name="T3" fmla="*/ 1610 h 3221"/>
              <a:gd name="T4" fmla="*/ 8738 w 9561"/>
              <a:gd name="T5" fmla="*/ 3220 h 3221"/>
              <a:gd name="T6" fmla="*/ 0 w 9561"/>
              <a:gd name="T7" fmla="*/ 3220 h 3221"/>
              <a:gd name="T8" fmla="*/ 0 w 9561"/>
              <a:gd name="T9" fmla="*/ 0 h 3221"/>
              <a:gd name="T10" fmla="*/ 8738 w 9561"/>
              <a:gd name="T11" fmla="*/ 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1">
                <a:moveTo>
                  <a:pt x="8738" y="0"/>
                </a:moveTo>
                <a:lnTo>
                  <a:pt x="9560" y="1610"/>
                </a:lnTo>
                <a:lnTo>
                  <a:pt x="8738" y="3220"/>
                </a:lnTo>
                <a:lnTo>
                  <a:pt x="0" y="3220"/>
                </a:lnTo>
                <a:lnTo>
                  <a:pt x="0" y="0"/>
                </a:lnTo>
                <a:lnTo>
                  <a:pt x="8738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s-CO" dirty="0" smtClean="0"/>
          </a:p>
          <a:p>
            <a:pPr algn="ctr"/>
            <a:endParaRPr lang="es-CO" dirty="0"/>
          </a:p>
          <a:p>
            <a:pPr algn="ctr"/>
            <a:r>
              <a:rPr lang="es-CO" dirty="0" smtClean="0"/>
              <a:t>INTRODUCCIÓN  </a:t>
            </a:r>
          </a:p>
          <a:p>
            <a:pPr algn="ctr"/>
            <a:endParaRPr lang="es-CO" dirty="0"/>
          </a:p>
          <a:p>
            <a:pPr algn="just"/>
            <a:r>
              <a:rPr lang="es-CO" dirty="0"/>
              <a:t>Con este informe se da cumplimiento a la normativa vigente (Ley </a:t>
            </a:r>
            <a:r>
              <a:rPr lang="es-CO" dirty="0" smtClean="0"/>
              <a:t>594 </a:t>
            </a:r>
            <a:r>
              <a:rPr lang="es-CO" dirty="0"/>
              <a:t>de </a:t>
            </a:r>
            <a:r>
              <a:rPr lang="es-CO" dirty="0" smtClean="0"/>
              <a:t>2000, </a:t>
            </a:r>
            <a:r>
              <a:rPr lang="es-CO" dirty="0"/>
              <a:t>Ley </a:t>
            </a:r>
            <a:r>
              <a:rPr lang="es-CO" dirty="0" smtClean="0"/>
              <a:t>1437 de 2011</a:t>
            </a:r>
            <a:r>
              <a:rPr lang="es-CO" dirty="0"/>
              <a:t>, Ley 1712 de 2014, </a:t>
            </a:r>
            <a:endParaRPr lang="es-CO" dirty="0" smtClean="0"/>
          </a:p>
          <a:p>
            <a:pPr algn="just"/>
            <a:r>
              <a:rPr lang="es-CO" dirty="0" smtClean="0"/>
              <a:t>Ley </a:t>
            </a:r>
            <a:r>
              <a:rPr lang="es-CO" dirty="0"/>
              <a:t>1755 de 2015) en el sentido de </a:t>
            </a:r>
            <a:r>
              <a:rPr lang="es-CO" dirty="0" smtClean="0"/>
              <a:t>poner en </a:t>
            </a:r>
            <a:r>
              <a:rPr lang="es-CO" dirty="0"/>
              <a:t>conocimiento de la ciudadanía en general, la gestión de la </a:t>
            </a:r>
            <a:r>
              <a:rPr lang="es-CO" dirty="0" smtClean="0"/>
              <a:t>Entidad </a:t>
            </a:r>
            <a:r>
              <a:rPr lang="es-CO" dirty="0"/>
              <a:t>y </a:t>
            </a:r>
            <a:endParaRPr lang="es-CO" dirty="0" smtClean="0"/>
          </a:p>
          <a:p>
            <a:pPr algn="just"/>
            <a:r>
              <a:rPr lang="es-CO" dirty="0" smtClean="0"/>
              <a:t>el </a:t>
            </a:r>
            <a:r>
              <a:rPr lang="es-CO" dirty="0"/>
              <a:t>seguimiento </a:t>
            </a:r>
            <a:r>
              <a:rPr lang="es-CO" dirty="0" smtClean="0"/>
              <a:t>ejercido </a:t>
            </a:r>
            <a:r>
              <a:rPr lang="es-CO" dirty="0"/>
              <a:t>por </a:t>
            </a:r>
            <a:r>
              <a:rPr lang="es-CO" dirty="0" smtClean="0"/>
              <a:t>la oficina de Atención al Usuario y Control Interno del Instituto Tecnológico del Putumayo </a:t>
            </a:r>
          </a:p>
          <a:p>
            <a:pPr algn="just"/>
            <a:r>
              <a:rPr lang="es-CO" dirty="0" smtClean="0"/>
              <a:t>durante </a:t>
            </a:r>
            <a:r>
              <a:rPr lang="es-CO" dirty="0"/>
              <a:t>el primer </a:t>
            </a:r>
            <a:r>
              <a:rPr lang="es-CO" dirty="0" smtClean="0"/>
              <a:t>trimestre </a:t>
            </a:r>
            <a:r>
              <a:rPr lang="es-CO" dirty="0"/>
              <a:t>de </a:t>
            </a:r>
            <a:r>
              <a:rPr lang="es-CO" dirty="0" smtClean="0"/>
              <a:t>2022 </a:t>
            </a:r>
            <a:r>
              <a:rPr lang="es-CO" dirty="0"/>
              <a:t>en materia de cumplimento a las PQRS.  </a:t>
            </a:r>
          </a:p>
          <a:p>
            <a:pPr algn="just"/>
            <a:r>
              <a:rPr lang="es-CO" dirty="0"/>
              <a:t> </a:t>
            </a:r>
          </a:p>
          <a:p>
            <a:pPr algn="just"/>
            <a:r>
              <a:rPr lang="es-CO" dirty="0" smtClean="0"/>
              <a:t>El Instituto Tecnológico del Putumayo, </a:t>
            </a:r>
            <a:r>
              <a:rPr lang="es-CO" dirty="0"/>
              <a:t>a través </a:t>
            </a:r>
            <a:r>
              <a:rPr lang="es-CO" dirty="0" smtClean="0"/>
              <a:t>de la oficina de Atención al Usuario, </a:t>
            </a:r>
            <a:r>
              <a:rPr lang="es-CO" dirty="0"/>
              <a:t>presenta el informe consolidado </a:t>
            </a:r>
            <a:endParaRPr lang="es-CO" dirty="0" smtClean="0"/>
          </a:p>
          <a:p>
            <a:pPr algn="just"/>
            <a:r>
              <a:rPr lang="es-CO" dirty="0" smtClean="0"/>
              <a:t>de </a:t>
            </a:r>
            <a:r>
              <a:rPr lang="es-CO" dirty="0"/>
              <a:t>las peticiones, quejas, reclamos </a:t>
            </a:r>
            <a:r>
              <a:rPr lang="es-CO" dirty="0" smtClean="0"/>
              <a:t>y sugerencias </a:t>
            </a:r>
            <a:r>
              <a:rPr lang="es-CO" dirty="0"/>
              <a:t>PQRS, recibidas y atendidas por la Entidad a través de los diferentes </a:t>
            </a:r>
            <a:endParaRPr lang="es-CO" dirty="0" smtClean="0"/>
          </a:p>
          <a:p>
            <a:pPr algn="just"/>
            <a:r>
              <a:rPr lang="es-CO" dirty="0" smtClean="0"/>
              <a:t>canales </a:t>
            </a:r>
            <a:r>
              <a:rPr lang="es-CO" dirty="0"/>
              <a:t>de </a:t>
            </a:r>
            <a:r>
              <a:rPr lang="es-CO" dirty="0" smtClean="0"/>
              <a:t>atención</a:t>
            </a:r>
            <a:r>
              <a:rPr lang="es-CO" dirty="0"/>
              <a:t>, durante el periodo comprendido entre el 1 de enero y el 31 de marzo de </a:t>
            </a:r>
            <a:r>
              <a:rPr lang="es-CO" dirty="0" smtClean="0"/>
              <a:t>2022.  </a:t>
            </a:r>
            <a:endParaRPr lang="es-CO" dirty="0"/>
          </a:p>
          <a:p>
            <a:pPr algn="just"/>
            <a:r>
              <a:rPr lang="es-CO" dirty="0"/>
              <a:t> </a:t>
            </a:r>
          </a:p>
          <a:p>
            <a:pPr algn="just"/>
            <a:r>
              <a:rPr lang="es-CO" dirty="0"/>
              <a:t>Esto con el fin de establecer la oportunidad de la respuesta, buscando cumplir con los </a:t>
            </a:r>
            <a:r>
              <a:rPr lang="es-CO" dirty="0" smtClean="0"/>
              <a:t>términos </a:t>
            </a:r>
            <a:r>
              <a:rPr lang="es-CO" dirty="0"/>
              <a:t>de ley y generando </a:t>
            </a:r>
            <a:endParaRPr lang="es-CO" dirty="0" smtClean="0"/>
          </a:p>
          <a:p>
            <a:pPr algn="just"/>
            <a:r>
              <a:rPr lang="es-CO" dirty="0" smtClean="0"/>
              <a:t>recomendaciones </a:t>
            </a:r>
            <a:r>
              <a:rPr lang="es-CO" dirty="0"/>
              <a:t>para fortalecer el proceso interno.  </a:t>
            </a:r>
          </a:p>
          <a:p>
            <a:pPr algn="just"/>
            <a:r>
              <a:rPr lang="es-CO" dirty="0"/>
              <a:t> </a:t>
            </a:r>
          </a:p>
          <a:p>
            <a:pPr algn="just"/>
            <a:r>
              <a:rPr lang="es-CO" dirty="0" smtClean="0"/>
              <a:t>El </a:t>
            </a:r>
            <a:r>
              <a:rPr lang="es-CO" dirty="0"/>
              <a:t>sistema de PQRSD  del El Instituto Tecnológico del Putumayo, es una herramienta que permite a la comunidad </a:t>
            </a:r>
          </a:p>
          <a:p>
            <a:pPr algn="just"/>
            <a:r>
              <a:rPr lang="es-CO" dirty="0"/>
              <a:t>en general garantizarles su  derecho fundamental de petición, a través de cualquiera de los canales habilitados </a:t>
            </a:r>
          </a:p>
          <a:p>
            <a:pPr algn="just"/>
            <a:r>
              <a:rPr lang="es-CO" dirty="0"/>
              <a:t>adicional a ello, contribuir en la prestación de un mejor servicio en el cual se consoliden los mecanismos de </a:t>
            </a:r>
          </a:p>
          <a:p>
            <a:pPr algn="just"/>
            <a:r>
              <a:rPr lang="es-CO" dirty="0"/>
              <a:t>participación y se fortalezcan los procesos administrativos orientados a atender los requerimientos internos y </a:t>
            </a:r>
          </a:p>
          <a:p>
            <a:pPr algn="just"/>
            <a:r>
              <a:rPr lang="es-CO" dirty="0"/>
              <a:t>externos de peticiones, quejas, reclamos, sugerencias y denuncias. públicas</a:t>
            </a:r>
            <a:r>
              <a:rPr lang="es-CO" dirty="0" smtClean="0"/>
              <a:t>.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La </a:t>
            </a:r>
            <a:r>
              <a:rPr lang="es-CO" dirty="0"/>
              <a:t>mejora en </a:t>
            </a:r>
            <a:r>
              <a:rPr lang="es-CO" dirty="0" smtClean="0"/>
              <a:t>la atención </a:t>
            </a:r>
            <a:r>
              <a:rPr lang="es-CO" dirty="0"/>
              <a:t>al ciudadano y la reducción en los tiempos de respuesta, son la motivación de </a:t>
            </a:r>
            <a:r>
              <a:rPr lang="es-CO" dirty="0" smtClean="0"/>
              <a:t>la Institución  </a:t>
            </a:r>
            <a:endParaRPr lang="es-CO" dirty="0"/>
          </a:p>
          <a:p>
            <a:pPr algn="just"/>
            <a:r>
              <a:rPr lang="es-CO" dirty="0" smtClean="0"/>
              <a:t>para </a:t>
            </a:r>
            <a:r>
              <a:rPr lang="es-CO" dirty="0"/>
              <a:t>conseguir las metas trazadas y superar los retos en el seguimiento de las PQRS. </a:t>
            </a:r>
          </a:p>
          <a:p>
            <a:pPr algn="just"/>
            <a:endParaRPr lang="es-CO" dirty="0" smtClean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CC16497B-B8A4-4BE6-AA2B-35896462B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0093" y="582706"/>
            <a:ext cx="1300813" cy="4840941"/>
          </a:xfrm>
          <a:custGeom>
            <a:avLst/>
            <a:gdLst>
              <a:gd name="T0" fmla="*/ 779 w 1015"/>
              <a:gd name="T1" fmla="*/ 1525 h 3050"/>
              <a:gd name="T2" fmla="*/ 0 w 1015"/>
              <a:gd name="T3" fmla="*/ 3049 h 3050"/>
              <a:gd name="T4" fmla="*/ 235 w 1015"/>
              <a:gd name="T5" fmla="*/ 3049 h 3050"/>
              <a:gd name="T6" fmla="*/ 1014 w 1015"/>
              <a:gd name="T7" fmla="*/ 1525 h 3050"/>
              <a:gd name="T8" fmla="*/ 235 w 1015"/>
              <a:gd name="T9" fmla="*/ 0 h 3050"/>
              <a:gd name="T10" fmla="*/ 0 w 1015"/>
              <a:gd name="T11" fmla="*/ 0 h 3050"/>
              <a:gd name="T12" fmla="*/ 779 w 1015"/>
              <a:gd name="T13" fmla="*/ 1525 h 3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5" h="3050">
                <a:moveTo>
                  <a:pt x="779" y="1525"/>
                </a:moveTo>
                <a:lnTo>
                  <a:pt x="0" y="3049"/>
                </a:lnTo>
                <a:lnTo>
                  <a:pt x="235" y="3049"/>
                </a:lnTo>
                <a:lnTo>
                  <a:pt x="1014" y="1525"/>
                </a:lnTo>
                <a:lnTo>
                  <a:pt x="235" y="0"/>
                </a:lnTo>
                <a:lnTo>
                  <a:pt x="0" y="0"/>
                </a:lnTo>
                <a:lnTo>
                  <a:pt x="779" y="1525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48" name="TextBox 45">
            <a:extLst>
              <a:ext uri="{FF2B5EF4-FFF2-40B4-BE49-F238E27FC236}">
                <a16:creationId xmlns:a16="http://schemas.microsoft.com/office/drawing/2014/main" id="{7A8711F0-8A6E-4BC0-8176-CD0B87FE87C8}"/>
              </a:ext>
            </a:extLst>
          </p:cNvPr>
          <p:cNvSpPr txBox="1"/>
          <p:nvPr/>
        </p:nvSpPr>
        <p:spPr>
          <a:xfrm>
            <a:off x="2924538" y="3067119"/>
            <a:ext cx="184730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endParaRPr lang="en-US" sz="4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B5A2E50C-38B2-4E39-B969-A9AC3BC4E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5842" y="2407112"/>
            <a:ext cx="878256" cy="1168841"/>
          </a:xfrm>
          <a:custGeom>
            <a:avLst/>
            <a:gdLst>
              <a:gd name="T0" fmla="*/ 1785 w 1786"/>
              <a:gd name="T1" fmla="*/ 2218 h 2379"/>
              <a:gd name="T2" fmla="*/ 1785 w 1786"/>
              <a:gd name="T3" fmla="*/ 2218 h 2379"/>
              <a:gd name="T4" fmla="*/ 1189 w 1786"/>
              <a:gd name="T5" fmla="*/ 2378 h 2379"/>
              <a:gd name="T6" fmla="*/ 1189 w 1786"/>
              <a:gd name="T7" fmla="*/ 2378 h 2379"/>
              <a:gd name="T8" fmla="*/ 0 w 1786"/>
              <a:gd name="T9" fmla="*/ 1189 h 2379"/>
              <a:gd name="T10" fmla="*/ 0 w 1786"/>
              <a:gd name="T11" fmla="*/ 1189 h 2379"/>
              <a:gd name="T12" fmla="*/ 1189 w 1786"/>
              <a:gd name="T13" fmla="*/ 0 h 2379"/>
              <a:gd name="T14" fmla="*/ 1189 w 1786"/>
              <a:gd name="T15" fmla="*/ 0 h 2379"/>
              <a:gd name="T16" fmla="*/ 1785 w 1786"/>
              <a:gd name="T17" fmla="*/ 160 h 2379"/>
              <a:gd name="T18" fmla="*/ 1785 w 1786"/>
              <a:gd name="T19" fmla="*/ 2218 h 2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86" h="2379">
                <a:moveTo>
                  <a:pt x="1785" y="2218"/>
                </a:moveTo>
                <a:lnTo>
                  <a:pt x="1785" y="2218"/>
                </a:lnTo>
                <a:cubicBezTo>
                  <a:pt x="1612" y="2316"/>
                  <a:pt x="1403" y="2378"/>
                  <a:pt x="1189" y="2378"/>
                </a:cubicBezTo>
                <a:lnTo>
                  <a:pt x="1189" y="2378"/>
                </a:lnTo>
                <a:cubicBezTo>
                  <a:pt x="532" y="2378"/>
                  <a:pt x="0" y="1846"/>
                  <a:pt x="0" y="1189"/>
                </a:cubicBezTo>
                <a:lnTo>
                  <a:pt x="0" y="1189"/>
                </a:lnTo>
                <a:cubicBezTo>
                  <a:pt x="0" y="532"/>
                  <a:pt x="532" y="0"/>
                  <a:pt x="1189" y="0"/>
                </a:cubicBezTo>
                <a:lnTo>
                  <a:pt x="1189" y="0"/>
                </a:lnTo>
                <a:cubicBezTo>
                  <a:pt x="1406" y="0"/>
                  <a:pt x="1610" y="59"/>
                  <a:pt x="1785" y="160"/>
                </a:cubicBezTo>
                <a:lnTo>
                  <a:pt x="1785" y="2218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9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10741379" y="2529739"/>
            <a:ext cx="598241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</a:t>
            </a:r>
            <a:endParaRPr lang="en-US" sz="4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603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9">
            <a:extLst>
              <a:ext uri="{FF2B5EF4-FFF2-40B4-BE49-F238E27FC236}">
                <a16:creationId xmlns:a16="http://schemas.microsoft.com/office/drawing/2014/main" id="{A03E2A1C-4743-478B-A867-725AA05FA7CE}"/>
              </a:ext>
            </a:extLst>
          </p:cNvPr>
          <p:cNvSpPr txBox="1"/>
          <p:nvPr/>
        </p:nvSpPr>
        <p:spPr>
          <a:xfrm>
            <a:off x="1238865" y="253998"/>
            <a:ext cx="9357417" cy="1261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CANALES PARA LA ATENCIÓN Y RECEPCIÓN DE PQRSD </a:t>
            </a:r>
            <a:endParaRPr lang="es-CO" sz="2000" b="1" dirty="0" smtClean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endParaRPr lang="es-CO" dirty="0" smtClean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es-CO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s-CO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canales de atención establecidos por el Instituto Tecnológico del Putumayo, a través de los cuales los </a:t>
            </a:r>
            <a:r>
              <a:rPr lang="es-CO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usuarios</a:t>
            </a:r>
            <a:r>
              <a:rPr lang="es-CO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entidades públicas, organismos de control, servidores públicos y ciudadanos en general, pueden </a:t>
            </a:r>
            <a:r>
              <a:rPr lang="es-CO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presentar </a:t>
            </a:r>
            <a:r>
              <a:rPr lang="es-CO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peticiones, quejas, reclamos, sugerencias y denuncias sobre temas de competencia del </a:t>
            </a:r>
            <a:r>
              <a:rPr lang="es-CO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Instituto Tecnológico </a:t>
            </a:r>
            <a:r>
              <a:rPr lang="es-CO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del Putumayo, son los </a:t>
            </a:r>
            <a:r>
              <a:rPr lang="es-CO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siguientes:</a:t>
            </a:r>
            <a:endParaRPr lang="es-CO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832720"/>
              </p:ext>
            </p:extLst>
          </p:nvPr>
        </p:nvGraphicFramePr>
        <p:xfrm>
          <a:off x="1841568" y="1515882"/>
          <a:ext cx="8485772" cy="4447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7501">
                  <a:extLst>
                    <a:ext uri="{9D8B030D-6E8A-4147-A177-3AD203B41FA5}">
                      <a16:colId xmlns:a16="http://schemas.microsoft.com/office/drawing/2014/main" val="912260208"/>
                    </a:ext>
                  </a:extLst>
                </a:gridCol>
                <a:gridCol w="2014418">
                  <a:extLst>
                    <a:ext uri="{9D8B030D-6E8A-4147-A177-3AD203B41FA5}">
                      <a16:colId xmlns:a16="http://schemas.microsoft.com/office/drawing/2014/main" val="2419611022"/>
                    </a:ext>
                  </a:extLst>
                </a:gridCol>
                <a:gridCol w="2014418">
                  <a:extLst>
                    <a:ext uri="{9D8B030D-6E8A-4147-A177-3AD203B41FA5}">
                      <a16:colId xmlns:a16="http://schemas.microsoft.com/office/drawing/2014/main" val="3559913768"/>
                    </a:ext>
                  </a:extLst>
                </a:gridCol>
                <a:gridCol w="915017">
                  <a:extLst>
                    <a:ext uri="{9D8B030D-6E8A-4147-A177-3AD203B41FA5}">
                      <a16:colId xmlns:a16="http://schemas.microsoft.com/office/drawing/2014/main" val="4139043123"/>
                    </a:ext>
                  </a:extLst>
                </a:gridCol>
                <a:gridCol w="2014418">
                  <a:extLst>
                    <a:ext uri="{9D8B030D-6E8A-4147-A177-3AD203B41FA5}">
                      <a16:colId xmlns:a16="http://schemas.microsoft.com/office/drawing/2014/main" val="2145681631"/>
                    </a:ext>
                  </a:extLst>
                </a:gridCol>
              </a:tblGrid>
              <a:tr h="1584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Canal 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Mecanismo 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Ubicación 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Horario de atención 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Descripción 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extLst>
                  <a:ext uri="{0D108BD9-81ED-4DB2-BD59-A6C34878D82A}">
                    <a16:rowId xmlns:a16="http://schemas.microsoft.com/office/drawing/2014/main" val="2944751290"/>
                  </a:ext>
                </a:extLst>
              </a:tr>
              <a:tr h="880955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Presencial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Atención Personal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Sede principal Barrio Luis Carlos Galán, en el municipio de Mocoa Putumayo.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Subsede </a:t>
                      </a:r>
                      <a:r>
                        <a:rPr lang="es-CO" sz="600" dirty="0" err="1">
                          <a:effectLst/>
                        </a:rPr>
                        <a:t>Sibundoy</a:t>
                      </a:r>
                      <a:r>
                        <a:rPr lang="es-CO" sz="600" dirty="0">
                          <a:effectLst/>
                        </a:rPr>
                        <a:t> en la escuela Nazaret municipio Colón Putumayo.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Institución Educativa Valle </a:t>
                      </a:r>
                      <a:r>
                        <a:rPr lang="es-CO" sz="600" dirty="0" err="1">
                          <a:effectLst/>
                        </a:rPr>
                        <a:t>Guamuez</a:t>
                      </a:r>
                      <a:endParaRPr lang="es-CO" sz="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Institución Educativa San Francisco de Asís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 </a:t>
                      </a:r>
                      <a:endParaRPr lang="es-CO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Días hábiles de lunes a viernes de 8:00 a.m a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6:00 p.m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Brinda atención presencial de manera personalizada facilitando el acceso a la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información de los servicios que ofrece la institución se contacta con los profesionales de acuerdo a su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consulta, solicitud, queja y/o reclamo.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extLst>
                  <a:ext uri="{0D108BD9-81ED-4DB2-BD59-A6C34878D82A}">
                    <a16:rowId xmlns:a16="http://schemas.microsoft.com/office/drawing/2014/main" val="3694659644"/>
                  </a:ext>
                </a:extLst>
              </a:tr>
              <a:tr h="44047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Radicación por correspondencia</a:t>
                      </a:r>
                      <a:endParaRPr lang="es-CO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Se recibe, radica y direcciona la petición, queja, reclamo, sugerencias y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denuncias que ingresan al Instituto Tecnológico del Putumayo.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extLst>
                  <a:ext uri="{0D108BD9-81ED-4DB2-BD59-A6C34878D82A}">
                    <a16:rowId xmlns:a16="http://schemas.microsoft.com/office/drawing/2014/main" val="3833514922"/>
                  </a:ext>
                </a:extLst>
              </a:tr>
              <a:tr h="440477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Telefónico 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Línea atención al usuario sede Mocoa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31305207 – 3103310083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600" dirty="0">
                          <a:effectLst/>
                        </a:rPr>
                        <a:t> </a:t>
                      </a:r>
                      <a:endParaRPr lang="es-CO" sz="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 </a:t>
                      </a:r>
                      <a:endParaRPr lang="es-CO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B/Luis Carlos  Galán Paraje Aire Libre </a:t>
                      </a:r>
                      <a:endParaRPr lang="es-CO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De lunes a viernes de 8:30 a.m. a 5:30 p.m. (atención durante los días hábiles)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 </a:t>
                      </a:r>
                      <a:endParaRPr lang="es-CO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Todos los ciudadanos, sin necesidad de trasladarse al punto de atención o interponer un derecho de petición, pueden acceder a la misma información y orientación sobre trámites y servicios que son competencia del Instituto Tecnológico del Putumayo, a través de nuestro canal telefónico dispuesto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extLst>
                  <a:ext uri="{0D108BD9-81ED-4DB2-BD59-A6C34878D82A}">
                    <a16:rowId xmlns:a16="http://schemas.microsoft.com/office/drawing/2014/main" val="2156365927"/>
                  </a:ext>
                </a:extLst>
              </a:tr>
              <a:tr h="3303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effectLst/>
                        </a:rPr>
                        <a:t>Línea atención al usuario subsede Sibundoy -3118483628</a:t>
                      </a:r>
                      <a:endParaRPr lang="es-CO" sz="6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  (Escuela Nazaret- Colon)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171514"/>
                  </a:ext>
                </a:extLst>
              </a:tr>
              <a:tr h="44047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effectLst/>
                        </a:rPr>
                        <a:t>Línea atención al usuario Extensión Puerto Asís -3222209148</a:t>
                      </a:r>
                      <a:endParaRPr lang="es-CO" sz="6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effectLst/>
                        </a:rPr>
                        <a:t> </a:t>
                      </a:r>
                      <a:endParaRPr lang="es-CO" sz="6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(I.E. San Francisco de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Asís)</a:t>
                      </a:r>
                      <a:endParaRPr lang="es-CO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255115"/>
                  </a:ext>
                </a:extLst>
              </a:tr>
              <a:tr h="3303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effectLst/>
                        </a:rPr>
                        <a:t>Línea atención al usuario Extensión valle del Guamuez - 3103284620</a:t>
                      </a:r>
                      <a:endParaRPr lang="es-CO" sz="6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(I.E. Valle del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Guamuez)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754476"/>
                  </a:ext>
                </a:extLst>
              </a:tr>
              <a:tr h="598227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Virtual 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effectLst/>
                        </a:rPr>
                        <a:t>Correo electrónico institucional  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u="sng">
                          <a:effectLst/>
                          <a:hlinkClick r:id="rId2"/>
                        </a:rPr>
                        <a:t>www.itp.edu.co</a:t>
                      </a:r>
                      <a:r>
                        <a:rPr lang="es-CO" sz="60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600" u="sng">
                          <a:effectLst/>
                          <a:hlinkClick r:id="rId3"/>
                        </a:rPr>
                        <a:t>atencionalciudadano@itp.edu.co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El Canal Virtual se encuentra activo las 24 Horas, no obstante, su consulta y/o petición,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se gestiona dentro de días hábiles.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Puede enviar al email: atencionalciudadano@itp.edu.co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sus peticiones, quejas, reclamos, sugerencias y/o denuncias, las cuales se ingresan al sistema para los consecutivos, en aras de dar trazabilidad a su trámite.  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extLst>
                  <a:ext uri="{0D108BD9-81ED-4DB2-BD59-A6C34878D82A}">
                    <a16:rowId xmlns:a16="http://schemas.microsoft.com/office/drawing/2014/main" val="1400240572"/>
                  </a:ext>
                </a:extLst>
              </a:tr>
              <a:tr h="3303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effectLst/>
                        </a:rPr>
                        <a:t>Correo electrónico notificaciones judiciales  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u="sng">
                          <a:effectLst/>
                          <a:hlinkClick r:id="rId2"/>
                        </a:rPr>
                        <a:t>www.itp.edu.co</a:t>
                      </a:r>
                      <a:endParaRPr lang="es-CO" sz="6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u="sng">
                          <a:effectLst/>
                          <a:hlinkClick r:id="rId4"/>
                        </a:rPr>
                        <a:t>notificacionesjudiciales@itp.edu.co</a:t>
                      </a:r>
                      <a:endParaRPr lang="es-CO" sz="6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Se atienden las notificaciones de tribunales y juzgados 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extLst>
                  <a:ext uri="{0D108BD9-81ED-4DB2-BD59-A6C34878D82A}">
                    <a16:rowId xmlns:a16="http://schemas.microsoft.com/office/drawing/2014/main" val="182935644"/>
                  </a:ext>
                </a:extLst>
              </a:tr>
              <a:tr h="4976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Escrito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effectLst/>
                        </a:rPr>
                        <a:t>Radicación por escrito a través de la ventanilla de radicación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Barrio Luis Carlos Galán Paraje Aire Libre 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Días hábiles de lunes a viernes de 8:00 a.m a 6:00 p.m.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Todos los ciudadanos sin necesidad de intermediarios pueden presentar sus peticiones, quejas, reclamos y denuncias por escrito a través de la ventanilla de radicación en los días hábiles de lunes a viernes</a:t>
                      </a:r>
                      <a:endParaRPr lang="es-CO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extLst>
                  <a:ext uri="{0D108BD9-81ED-4DB2-BD59-A6C34878D82A}">
                    <a16:rowId xmlns:a16="http://schemas.microsoft.com/office/drawing/2014/main" val="3709631613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042" y="4528038"/>
            <a:ext cx="1714957" cy="157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38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>
            <a:extLst>
              <a:ext uri="{FF2B5EF4-FFF2-40B4-BE49-F238E27FC236}">
                <a16:creationId xmlns:a16="http://schemas.microsoft.com/office/drawing/2014/main" id="{6DD8D568-9528-402D-BFCA-A7F78668D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26" y="408369"/>
            <a:ext cx="1426133" cy="1426135"/>
          </a:xfrm>
          <a:custGeom>
            <a:avLst/>
            <a:gdLst>
              <a:gd name="T0" fmla="*/ 1938 w 3875"/>
              <a:gd name="T1" fmla="*/ 3875 h 3876"/>
              <a:gd name="T2" fmla="*/ 0 w 3875"/>
              <a:gd name="T3" fmla="*/ 1938 h 3876"/>
              <a:gd name="T4" fmla="*/ 1938 w 3875"/>
              <a:gd name="T5" fmla="*/ 0 h 3876"/>
              <a:gd name="T6" fmla="*/ 3874 w 3875"/>
              <a:gd name="T7" fmla="*/ 1938 h 3876"/>
              <a:gd name="T8" fmla="*/ 1938 w 3875"/>
              <a:gd name="T9" fmla="*/ 387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6">
                <a:moveTo>
                  <a:pt x="1938" y="3875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5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8FF5A817-8DFC-4288-B5DE-A4E55BC9C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30" y="175847"/>
            <a:ext cx="10208132" cy="2821636"/>
          </a:xfrm>
          <a:custGeom>
            <a:avLst/>
            <a:gdLst>
              <a:gd name="T0" fmla="*/ 8737 w 9561"/>
              <a:gd name="T1" fmla="*/ 0 h 3222"/>
              <a:gd name="T2" fmla="*/ 9560 w 9561"/>
              <a:gd name="T3" fmla="*/ 1611 h 3222"/>
              <a:gd name="T4" fmla="*/ 8737 w 9561"/>
              <a:gd name="T5" fmla="*/ 3221 h 3222"/>
              <a:gd name="T6" fmla="*/ 0 w 9561"/>
              <a:gd name="T7" fmla="*/ 3221 h 3222"/>
              <a:gd name="T8" fmla="*/ 0 w 9561"/>
              <a:gd name="T9" fmla="*/ 0 h 3222"/>
              <a:gd name="T10" fmla="*/ 8737 w 9561"/>
              <a:gd name="T11" fmla="*/ 0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2">
                <a:moveTo>
                  <a:pt x="8737" y="0"/>
                </a:moveTo>
                <a:lnTo>
                  <a:pt x="9560" y="1611"/>
                </a:lnTo>
                <a:lnTo>
                  <a:pt x="8737" y="3221"/>
                </a:lnTo>
                <a:lnTo>
                  <a:pt x="0" y="3221"/>
                </a:lnTo>
                <a:lnTo>
                  <a:pt x="0" y="0"/>
                </a:lnTo>
                <a:lnTo>
                  <a:pt x="8737" y="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Durante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el periodo comprendido entre el 1° de enero y 31° de marzo de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fueron </a:t>
            </a:r>
          </a:p>
          <a:p>
            <a:pPr algn="just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	recibidas por los canales de atención Institucionales un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total de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1424 PQRS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distribuidas </a:t>
            </a:r>
          </a:p>
          <a:p>
            <a:pPr algn="just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así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enero 478,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febrero 355 y marzo 322. El contenido de esta información fue </a:t>
            </a:r>
          </a:p>
          <a:p>
            <a:pPr algn="just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	evaluado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con corte a 31 de marzo de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2022. </a:t>
            </a: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D05919DA-DB46-4896-B674-224146B3B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1008" y="254976"/>
            <a:ext cx="1105840" cy="2630163"/>
          </a:xfrm>
          <a:custGeom>
            <a:avLst/>
            <a:gdLst>
              <a:gd name="T0" fmla="*/ 779 w 1014"/>
              <a:gd name="T1" fmla="*/ 1526 h 3052"/>
              <a:gd name="T2" fmla="*/ 0 w 1014"/>
              <a:gd name="T3" fmla="*/ 3051 h 3052"/>
              <a:gd name="T4" fmla="*/ 235 w 1014"/>
              <a:gd name="T5" fmla="*/ 3051 h 3052"/>
              <a:gd name="T6" fmla="*/ 1013 w 1014"/>
              <a:gd name="T7" fmla="*/ 1526 h 3052"/>
              <a:gd name="T8" fmla="*/ 235 w 1014"/>
              <a:gd name="T9" fmla="*/ 0 h 3052"/>
              <a:gd name="T10" fmla="*/ 0 w 1014"/>
              <a:gd name="T11" fmla="*/ 0 h 3052"/>
              <a:gd name="T12" fmla="*/ 779 w 1014"/>
              <a:gd name="T13" fmla="*/ 1526 h 3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4" h="3052">
                <a:moveTo>
                  <a:pt x="779" y="1526"/>
                </a:moveTo>
                <a:lnTo>
                  <a:pt x="0" y="3051"/>
                </a:lnTo>
                <a:lnTo>
                  <a:pt x="235" y="3051"/>
                </a:lnTo>
                <a:lnTo>
                  <a:pt x="1013" y="1526"/>
                </a:lnTo>
                <a:lnTo>
                  <a:pt x="235" y="0"/>
                </a:lnTo>
                <a:lnTo>
                  <a:pt x="0" y="0"/>
                </a:lnTo>
                <a:lnTo>
                  <a:pt x="779" y="1526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3529F678-957C-4957-87B3-430C81ED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04" y="507640"/>
            <a:ext cx="1184389" cy="1186012"/>
          </a:xfrm>
          <a:custGeom>
            <a:avLst/>
            <a:gdLst>
              <a:gd name="T0" fmla="*/ 1610 w 3220"/>
              <a:gd name="T1" fmla="*/ 3221 h 3222"/>
              <a:gd name="T2" fmla="*/ 0 w 3220"/>
              <a:gd name="T3" fmla="*/ 1611 h 3222"/>
              <a:gd name="T4" fmla="*/ 1610 w 3220"/>
              <a:gd name="T5" fmla="*/ 0 h 3222"/>
              <a:gd name="T6" fmla="*/ 3219 w 3220"/>
              <a:gd name="T7" fmla="*/ 1611 h 3222"/>
              <a:gd name="T8" fmla="*/ 1610 w 3220"/>
              <a:gd name="T9" fmla="*/ 3221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2">
                <a:moveTo>
                  <a:pt x="1610" y="3221"/>
                </a:moveTo>
                <a:lnTo>
                  <a:pt x="0" y="1611"/>
                </a:lnTo>
                <a:lnTo>
                  <a:pt x="1610" y="0"/>
                </a:lnTo>
                <a:lnTo>
                  <a:pt x="3219" y="1611"/>
                </a:lnTo>
                <a:lnTo>
                  <a:pt x="1610" y="3221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7" name="TextBox 45">
            <a:extLst>
              <a:ext uri="{FF2B5EF4-FFF2-40B4-BE49-F238E27FC236}">
                <a16:creationId xmlns:a16="http://schemas.microsoft.com/office/drawing/2014/main" id="{7A8711F0-8A6E-4BC0-8176-CD0B87FE87C8}"/>
              </a:ext>
            </a:extLst>
          </p:cNvPr>
          <p:cNvSpPr txBox="1"/>
          <p:nvPr/>
        </p:nvSpPr>
        <p:spPr>
          <a:xfrm>
            <a:off x="6127284" y="2252943"/>
            <a:ext cx="184730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endParaRPr lang="en-US" sz="4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11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467518" y="718523"/>
            <a:ext cx="554960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B</a:t>
            </a: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DF8D4B28-B349-4FE6-9944-1158E9E01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30" y="3178211"/>
            <a:ext cx="10208132" cy="2739011"/>
          </a:xfrm>
          <a:custGeom>
            <a:avLst/>
            <a:gdLst>
              <a:gd name="T0" fmla="*/ 8737 w 9561"/>
              <a:gd name="T1" fmla="*/ 0 h 3221"/>
              <a:gd name="T2" fmla="*/ 9560 w 9561"/>
              <a:gd name="T3" fmla="*/ 1610 h 3221"/>
              <a:gd name="T4" fmla="*/ 8737 w 9561"/>
              <a:gd name="T5" fmla="*/ 3220 h 3221"/>
              <a:gd name="T6" fmla="*/ 0 w 9561"/>
              <a:gd name="T7" fmla="*/ 3220 h 3221"/>
              <a:gd name="T8" fmla="*/ 0 w 9561"/>
              <a:gd name="T9" fmla="*/ 0 h 3221"/>
              <a:gd name="T10" fmla="*/ 8737 w 9561"/>
              <a:gd name="T11" fmla="*/ 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1">
                <a:moveTo>
                  <a:pt x="8737" y="0"/>
                </a:moveTo>
                <a:lnTo>
                  <a:pt x="9560" y="1610"/>
                </a:lnTo>
                <a:lnTo>
                  <a:pt x="8737" y="3220"/>
                </a:lnTo>
                <a:lnTo>
                  <a:pt x="0" y="3220"/>
                </a:lnTo>
                <a:lnTo>
                  <a:pt x="0" y="0"/>
                </a:lnTo>
                <a:lnTo>
                  <a:pt x="8737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ACA7DAB3-9321-46FB-8863-014B47301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9308" y="3269469"/>
            <a:ext cx="1009956" cy="2498285"/>
          </a:xfrm>
          <a:custGeom>
            <a:avLst/>
            <a:gdLst>
              <a:gd name="T0" fmla="*/ 779 w 1014"/>
              <a:gd name="T1" fmla="*/ 1525 h 3051"/>
              <a:gd name="T2" fmla="*/ 0 w 1014"/>
              <a:gd name="T3" fmla="*/ 3050 h 3051"/>
              <a:gd name="T4" fmla="*/ 235 w 1014"/>
              <a:gd name="T5" fmla="*/ 3050 h 3051"/>
              <a:gd name="T6" fmla="*/ 1013 w 1014"/>
              <a:gd name="T7" fmla="*/ 1525 h 3051"/>
              <a:gd name="T8" fmla="*/ 235 w 1014"/>
              <a:gd name="T9" fmla="*/ 0 h 3051"/>
              <a:gd name="T10" fmla="*/ 0 w 1014"/>
              <a:gd name="T11" fmla="*/ 0 h 3051"/>
              <a:gd name="T12" fmla="*/ 779 w 1014"/>
              <a:gd name="T13" fmla="*/ 1525 h 3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4" h="3051">
                <a:moveTo>
                  <a:pt x="779" y="1525"/>
                </a:moveTo>
                <a:lnTo>
                  <a:pt x="0" y="3050"/>
                </a:lnTo>
                <a:lnTo>
                  <a:pt x="235" y="3050"/>
                </a:lnTo>
                <a:lnTo>
                  <a:pt x="1013" y="1525"/>
                </a:lnTo>
                <a:lnTo>
                  <a:pt x="235" y="0"/>
                </a:lnTo>
                <a:lnTo>
                  <a:pt x="0" y="0"/>
                </a:lnTo>
                <a:lnTo>
                  <a:pt x="779" y="1525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33B24E21-14DA-4E1D-9189-738A45265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" y="3372527"/>
            <a:ext cx="1648628" cy="1696754"/>
          </a:xfrm>
          <a:custGeom>
            <a:avLst/>
            <a:gdLst>
              <a:gd name="T0" fmla="*/ 1938 w 3875"/>
              <a:gd name="T1" fmla="*/ 3876 h 3877"/>
              <a:gd name="T2" fmla="*/ 0 w 3875"/>
              <a:gd name="T3" fmla="*/ 1938 h 3877"/>
              <a:gd name="T4" fmla="*/ 1938 w 3875"/>
              <a:gd name="T5" fmla="*/ 0 h 3877"/>
              <a:gd name="T6" fmla="*/ 3874 w 3875"/>
              <a:gd name="T7" fmla="*/ 1938 h 3877"/>
              <a:gd name="T8" fmla="*/ 1938 w 3875"/>
              <a:gd name="T9" fmla="*/ 3876 h 3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7">
                <a:moveTo>
                  <a:pt x="1938" y="3876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6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633D2021-5E31-4A8D-9E79-616FC4ECD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24" y="3547344"/>
            <a:ext cx="1308035" cy="1311893"/>
          </a:xfrm>
          <a:custGeom>
            <a:avLst/>
            <a:gdLst>
              <a:gd name="T0" fmla="*/ 1610 w 3220"/>
              <a:gd name="T1" fmla="*/ 3220 h 3221"/>
              <a:gd name="T2" fmla="*/ 0 w 3220"/>
              <a:gd name="T3" fmla="*/ 1610 h 3221"/>
              <a:gd name="T4" fmla="*/ 1610 w 3220"/>
              <a:gd name="T5" fmla="*/ 0 h 3221"/>
              <a:gd name="T6" fmla="*/ 3219 w 3220"/>
              <a:gd name="T7" fmla="*/ 1610 h 3221"/>
              <a:gd name="T8" fmla="*/ 1610 w 3220"/>
              <a:gd name="T9" fmla="*/ 322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1">
                <a:moveTo>
                  <a:pt x="1610" y="3220"/>
                </a:moveTo>
                <a:lnTo>
                  <a:pt x="0" y="1610"/>
                </a:lnTo>
                <a:lnTo>
                  <a:pt x="1610" y="0"/>
                </a:lnTo>
                <a:lnTo>
                  <a:pt x="3219" y="1610"/>
                </a:lnTo>
                <a:lnTo>
                  <a:pt x="1610" y="322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0" name="TextBox 46">
            <a:extLst>
              <a:ext uri="{FF2B5EF4-FFF2-40B4-BE49-F238E27FC236}">
                <a16:creationId xmlns:a16="http://schemas.microsoft.com/office/drawing/2014/main" id="{4794AFEB-6C89-4E53-96F9-B5669614CA6B}"/>
              </a:ext>
            </a:extLst>
          </p:cNvPr>
          <p:cNvSpPr txBox="1"/>
          <p:nvPr/>
        </p:nvSpPr>
        <p:spPr>
          <a:xfrm>
            <a:off x="332226" y="3819667"/>
            <a:ext cx="912975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784674"/>
              </p:ext>
            </p:extLst>
          </p:nvPr>
        </p:nvGraphicFramePr>
        <p:xfrm>
          <a:off x="1651907" y="1425220"/>
          <a:ext cx="8006789" cy="1323975"/>
        </p:xfrm>
        <a:graphic>
          <a:graphicData uri="http://schemas.openxmlformats.org/drawingml/2006/table">
            <a:tbl>
              <a:tblPr/>
              <a:tblGrid>
                <a:gridCol w="1455780">
                  <a:extLst>
                    <a:ext uri="{9D8B030D-6E8A-4147-A177-3AD203B41FA5}">
                      <a16:colId xmlns:a16="http://schemas.microsoft.com/office/drawing/2014/main" val="1564449999"/>
                    </a:ext>
                  </a:extLst>
                </a:gridCol>
                <a:gridCol w="1455780">
                  <a:extLst>
                    <a:ext uri="{9D8B030D-6E8A-4147-A177-3AD203B41FA5}">
                      <a16:colId xmlns:a16="http://schemas.microsoft.com/office/drawing/2014/main" val="761851419"/>
                    </a:ext>
                  </a:extLst>
                </a:gridCol>
                <a:gridCol w="1455780">
                  <a:extLst>
                    <a:ext uri="{9D8B030D-6E8A-4147-A177-3AD203B41FA5}">
                      <a16:colId xmlns:a16="http://schemas.microsoft.com/office/drawing/2014/main" val="3084740610"/>
                    </a:ext>
                  </a:extLst>
                </a:gridCol>
                <a:gridCol w="1455780">
                  <a:extLst>
                    <a:ext uri="{9D8B030D-6E8A-4147-A177-3AD203B41FA5}">
                      <a16:colId xmlns:a16="http://schemas.microsoft.com/office/drawing/2014/main" val="1863863518"/>
                    </a:ext>
                  </a:extLst>
                </a:gridCol>
                <a:gridCol w="970520">
                  <a:extLst>
                    <a:ext uri="{9D8B030D-6E8A-4147-A177-3AD203B41FA5}">
                      <a16:colId xmlns:a16="http://schemas.microsoft.com/office/drawing/2014/main" val="742852581"/>
                    </a:ext>
                  </a:extLst>
                </a:gridCol>
                <a:gridCol w="1213149">
                  <a:extLst>
                    <a:ext uri="{9D8B030D-6E8A-4147-A177-3AD203B41FA5}">
                      <a16:colId xmlns:a16="http://schemas.microsoft.com/office/drawing/2014/main" val="3773922441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CANALES DE ATENCIÓN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FEBRERO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PORCENTAJE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15723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TELEFÓNICO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87650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VIRTUAL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57158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PRESENCIAL Y ESCRITO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97551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71125"/>
                  </a:ext>
                </a:extLst>
              </a:tr>
            </a:tbl>
          </a:graphicData>
        </a:graphic>
      </p:graphicFrame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468241"/>
              </p:ext>
            </p:extLst>
          </p:nvPr>
        </p:nvGraphicFramePr>
        <p:xfrm>
          <a:off x="1445141" y="3145971"/>
          <a:ext cx="5400676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399346"/>
              </p:ext>
            </p:extLst>
          </p:nvPr>
        </p:nvGraphicFramePr>
        <p:xfrm>
          <a:off x="6312014" y="340289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26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8FF5A817-8DFC-4288-B5DE-A4E55BC9C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053" y="92535"/>
            <a:ext cx="10208132" cy="2821636"/>
          </a:xfrm>
          <a:custGeom>
            <a:avLst/>
            <a:gdLst>
              <a:gd name="T0" fmla="*/ 8737 w 9561"/>
              <a:gd name="T1" fmla="*/ 0 h 3222"/>
              <a:gd name="T2" fmla="*/ 9560 w 9561"/>
              <a:gd name="T3" fmla="*/ 1611 h 3222"/>
              <a:gd name="T4" fmla="*/ 8737 w 9561"/>
              <a:gd name="T5" fmla="*/ 3221 h 3222"/>
              <a:gd name="T6" fmla="*/ 0 w 9561"/>
              <a:gd name="T7" fmla="*/ 3221 h 3222"/>
              <a:gd name="T8" fmla="*/ 0 w 9561"/>
              <a:gd name="T9" fmla="*/ 0 h 3222"/>
              <a:gd name="T10" fmla="*/ 8737 w 9561"/>
              <a:gd name="T11" fmla="*/ 0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2">
                <a:moveTo>
                  <a:pt x="8737" y="0"/>
                </a:moveTo>
                <a:lnTo>
                  <a:pt x="9560" y="1611"/>
                </a:lnTo>
                <a:lnTo>
                  <a:pt x="8737" y="3221"/>
                </a:lnTo>
                <a:lnTo>
                  <a:pt x="0" y="3221"/>
                </a:lnTo>
                <a:lnTo>
                  <a:pt x="0" y="0"/>
                </a:lnTo>
                <a:lnTo>
                  <a:pt x="8737" y="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6DD8D568-9528-402D-BFCA-A7F78668D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26" y="408369"/>
            <a:ext cx="1426133" cy="1426135"/>
          </a:xfrm>
          <a:custGeom>
            <a:avLst/>
            <a:gdLst>
              <a:gd name="T0" fmla="*/ 1938 w 3875"/>
              <a:gd name="T1" fmla="*/ 3875 h 3876"/>
              <a:gd name="T2" fmla="*/ 0 w 3875"/>
              <a:gd name="T3" fmla="*/ 1938 h 3876"/>
              <a:gd name="T4" fmla="*/ 1938 w 3875"/>
              <a:gd name="T5" fmla="*/ 0 h 3876"/>
              <a:gd name="T6" fmla="*/ 3874 w 3875"/>
              <a:gd name="T7" fmla="*/ 1938 h 3876"/>
              <a:gd name="T8" fmla="*/ 1938 w 3875"/>
              <a:gd name="T9" fmla="*/ 387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6">
                <a:moveTo>
                  <a:pt x="1938" y="3875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5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3529F678-957C-4957-87B3-430C81ED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04" y="507640"/>
            <a:ext cx="1184389" cy="1186012"/>
          </a:xfrm>
          <a:custGeom>
            <a:avLst/>
            <a:gdLst>
              <a:gd name="T0" fmla="*/ 1610 w 3220"/>
              <a:gd name="T1" fmla="*/ 3221 h 3222"/>
              <a:gd name="T2" fmla="*/ 0 w 3220"/>
              <a:gd name="T3" fmla="*/ 1611 h 3222"/>
              <a:gd name="T4" fmla="*/ 1610 w 3220"/>
              <a:gd name="T5" fmla="*/ 0 h 3222"/>
              <a:gd name="T6" fmla="*/ 3219 w 3220"/>
              <a:gd name="T7" fmla="*/ 1611 h 3222"/>
              <a:gd name="T8" fmla="*/ 1610 w 3220"/>
              <a:gd name="T9" fmla="*/ 3221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2">
                <a:moveTo>
                  <a:pt x="1610" y="3221"/>
                </a:moveTo>
                <a:lnTo>
                  <a:pt x="0" y="1611"/>
                </a:lnTo>
                <a:lnTo>
                  <a:pt x="1610" y="0"/>
                </a:lnTo>
                <a:lnTo>
                  <a:pt x="3219" y="1611"/>
                </a:lnTo>
                <a:lnTo>
                  <a:pt x="1610" y="3221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5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445878" y="718523"/>
            <a:ext cx="598241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</a:t>
            </a:r>
            <a:endParaRPr lang="en-US" sz="4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544040"/>
              </p:ext>
            </p:extLst>
          </p:nvPr>
        </p:nvGraphicFramePr>
        <p:xfrm>
          <a:off x="4385670" y="3119350"/>
          <a:ext cx="6930030" cy="2162175"/>
        </p:xfrm>
        <a:graphic>
          <a:graphicData uri="http://schemas.openxmlformats.org/drawingml/2006/table">
            <a:tbl>
              <a:tblPr/>
              <a:tblGrid>
                <a:gridCol w="1235929">
                  <a:extLst>
                    <a:ext uri="{9D8B030D-6E8A-4147-A177-3AD203B41FA5}">
                      <a16:colId xmlns:a16="http://schemas.microsoft.com/office/drawing/2014/main" val="393214203"/>
                    </a:ext>
                  </a:extLst>
                </a:gridCol>
                <a:gridCol w="1235929">
                  <a:extLst>
                    <a:ext uri="{9D8B030D-6E8A-4147-A177-3AD203B41FA5}">
                      <a16:colId xmlns:a16="http://schemas.microsoft.com/office/drawing/2014/main" val="982138587"/>
                    </a:ext>
                  </a:extLst>
                </a:gridCol>
                <a:gridCol w="1235929">
                  <a:extLst>
                    <a:ext uri="{9D8B030D-6E8A-4147-A177-3AD203B41FA5}">
                      <a16:colId xmlns:a16="http://schemas.microsoft.com/office/drawing/2014/main" val="336421712"/>
                    </a:ext>
                  </a:extLst>
                </a:gridCol>
                <a:gridCol w="1235929">
                  <a:extLst>
                    <a:ext uri="{9D8B030D-6E8A-4147-A177-3AD203B41FA5}">
                      <a16:colId xmlns:a16="http://schemas.microsoft.com/office/drawing/2014/main" val="4076667446"/>
                    </a:ext>
                  </a:extLst>
                </a:gridCol>
                <a:gridCol w="977393">
                  <a:extLst>
                    <a:ext uri="{9D8B030D-6E8A-4147-A177-3AD203B41FA5}">
                      <a16:colId xmlns:a16="http://schemas.microsoft.com/office/drawing/2014/main" val="485541366"/>
                    </a:ext>
                  </a:extLst>
                </a:gridCol>
                <a:gridCol w="1008921">
                  <a:extLst>
                    <a:ext uri="{9D8B030D-6E8A-4147-A177-3AD203B41FA5}">
                      <a16:colId xmlns:a16="http://schemas.microsoft.com/office/drawing/2014/main" val="837828552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 DE PQRS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FEBRERO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PORCENTAJE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21969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PETICIONES DE INFORMACION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9985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PETICIONES DE INTERES PARTICULAR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7115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QUEJAS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3438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RECLAMOS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11310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SUGERENCIAS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7089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DENUNCIAS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63084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59278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55054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325883" y="3119350"/>
            <a:ext cx="37685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Haciendo referencia a la tipificación el mayor número de solicitudes PQRS recibidas, se </a:t>
            </a:r>
            <a:r>
              <a:rPr lang="es-CO" dirty="0" smtClean="0"/>
              <a:t>relacionaron </a:t>
            </a:r>
            <a:r>
              <a:rPr lang="es-CO" dirty="0"/>
              <a:t>con peticiones de interés particular referentes a solicitudes cambio de sede, </a:t>
            </a:r>
            <a:r>
              <a:rPr lang="es-CO" dirty="0" smtClean="0"/>
              <a:t>homologaciones</a:t>
            </a:r>
            <a:r>
              <a:rPr lang="es-CO" dirty="0"/>
              <a:t>, Transferencias Internas y Solicitudes de Reingreso con un porcentaje del 76%, </a:t>
            </a:r>
            <a:r>
              <a:rPr lang="es-CO" dirty="0" smtClean="0"/>
              <a:t>seguida </a:t>
            </a:r>
            <a:r>
              <a:rPr lang="es-CO" dirty="0"/>
              <a:t>de las invitaciones, prestamos, alquiles de espacios y consultas con un 18%. 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406328"/>
              </p:ext>
            </p:extLst>
          </p:nvPr>
        </p:nvGraphicFramePr>
        <p:xfrm>
          <a:off x="2210166" y="203190"/>
          <a:ext cx="6734176" cy="2600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276" y="4862617"/>
            <a:ext cx="1713124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77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DF8D4B28-B349-4FE6-9944-1158E9E01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528" y="183843"/>
            <a:ext cx="9625777" cy="2673657"/>
          </a:xfrm>
          <a:custGeom>
            <a:avLst/>
            <a:gdLst>
              <a:gd name="T0" fmla="*/ 8737 w 9561"/>
              <a:gd name="T1" fmla="*/ 0 h 3221"/>
              <a:gd name="T2" fmla="*/ 9560 w 9561"/>
              <a:gd name="T3" fmla="*/ 1610 h 3221"/>
              <a:gd name="T4" fmla="*/ 8737 w 9561"/>
              <a:gd name="T5" fmla="*/ 3220 h 3221"/>
              <a:gd name="T6" fmla="*/ 0 w 9561"/>
              <a:gd name="T7" fmla="*/ 3220 h 3221"/>
              <a:gd name="T8" fmla="*/ 0 w 9561"/>
              <a:gd name="T9" fmla="*/ 0 h 3221"/>
              <a:gd name="T10" fmla="*/ 8737 w 9561"/>
              <a:gd name="T11" fmla="*/ 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1">
                <a:moveTo>
                  <a:pt x="8737" y="0"/>
                </a:moveTo>
                <a:lnTo>
                  <a:pt x="9560" y="1610"/>
                </a:lnTo>
                <a:lnTo>
                  <a:pt x="8737" y="3220"/>
                </a:lnTo>
                <a:lnTo>
                  <a:pt x="0" y="3220"/>
                </a:lnTo>
                <a:lnTo>
                  <a:pt x="0" y="0"/>
                </a:lnTo>
                <a:lnTo>
                  <a:pt x="8737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PQRS ASIGNADAS A LAS DEPENDENCIAS</a:t>
            </a:r>
          </a:p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dirty="0" smtClean="0"/>
              <a:t>	A continuación, se detalla el total de PQRS radicadas y asignadas a cada una de las dependencias </a:t>
            </a:r>
          </a:p>
          <a:p>
            <a:pPr algn="just"/>
            <a:r>
              <a:rPr lang="es-CO" dirty="0" smtClean="0"/>
              <a:t>	del Instituto Tecnológico del Putumayo durante el primer trimestre de 2022.</a:t>
            </a:r>
          </a:p>
          <a:p>
            <a:pPr algn="just"/>
            <a:endParaRPr lang="es-CO" dirty="0" smtClean="0"/>
          </a:p>
          <a:p>
            <a:pPr algn="just"/>
            <a:r>
              <a:rPr lang="es-CO" dirty="0" smtClean="0"/>
              <a:t>	En la siguiente tabla se detalla la información correspondiente al trámite de respuesta de </a:t>
            </a:r>
          </a:p>
          <a:p>
            <a:pPr algn="just"/>
            <a:r>
              <a:rPr lang="es-CO" dirty="0" smtClean="0"/>
              <a:t>	PQRS recibidas en cada una de las dependencias durante el trimestre objeto de análisis, </a:t>
            </a:r>
          </a:p>
          <a:p>
            <a:pPr algn="just"/>
            <a:r>
              <a:rPr lang="es-CO" dirty="0" smtClean="0"/>
              <a:t>	evidenciando que el total de recibidas correspondiente a 790 PQRS, 745 PQRS se atendieron y </a:t>
            </a:r>
          </a:p>
          <a:p>
            <a:pPr algn="just"/>
            <a:r>
              <a:rPr lang="es-CO" dirty="0" smtClean="0"/>
              <a:t>	45PQRS quedaron pendientes de trámite a la fecha de corte del informe. </a:t>
            </a:r>
          </a:p>
          <a:p>
            <a:pPr algn="just"/>
            <a:endParaRPr lang="es-CO" dirty="0" smtClean="0"/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13">
            <a:extLst>
              <a:ext uri="{FF2B5EF4-FFF2-40B4-BE49-F238E27FC236}">
                <a16:creationId xmlns:a16="http://schemas.microsoft.com/office/drawing/2014/main" id="{33B24E21-14DA-4E1D-9189-738A45265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642" y="339137"/>
            <a:ext cx="1411236" cy="1587058"/>
          </a:xfrm>
          <a:custGeom>
            <a:avLst/>
            <a:gdLst>
              <a:gd name="T0" fmla="*/ 1938 w 3875"/>
              <a:gd name="T1" fmla="*/ 3876 h 3877"/>
              <a:gd name="T2" fmla="*/ 0 w 3875"/>
              <a:gd name="T3" fmla="*/ 1938 h 3877"/>
              <a:gd name="T4" fmla="*/ 1938 w 3875"/>
              <a:gd name="T5" fmla="*/ 0 h 3877"/>
              <a:gd name="T6" fmla="*/ 3874 w 3875"/>
              <a:gd name="T7" fmla="*/ 1938 h 3877"/>
              <a:gd name="T8" fmla="*/ 1938 w 3875"/>
              <a:gd name="T9" fmla="*/ 3876 h 3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7">
                <a:moveTo>
                  <a:pt x="1938" y="3876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6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633D2021-5E31-4A8D-9E79-616FC4ECD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725" y="510568"/>
            <a:ext cx="1143069" cy="1219367"/>
          </a:xfrm>
          <a:custGeom>
            <a:avLst/>
            <a:gdLst>
              <a:gd name="T0" fmla="*/ 1610 w 3220"/>
              <a:gd name="T1" fmla="*/ 3220 h 3221"/>
              <a:gd name="T2" fmla="*/ 0 w 3220"/>
              <a:gd name="T3" fmla="*/ 1610 h 3221"/>
              <a:gd name="T4" fmla="*/ 1610 w 3220"/>
              <a:gd name="T5" fmla="*/ 0 h 3221"/>
              <a:gd name="T6" fmla="*/ 3219 w 3220"/>
              <a:gd name="T7" fmla="*/ 1610 h 3221"/>
              <a:gd name="T8" fmla="*/ 1610 w 3220"/>
              <a:gd name="T9" fmla="*/ 322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1">
                <a:moveTo>
                  <a:pt x="1610" y="3220"/>
                </a:moveTo>
                <a:lnTo>
                  <a:pt x="0" y="1610"/>
                </a:lnTo>
                <a:lnTo>
                  <a:pt x="1610" y="0"/>
                </a:lnTo>
                <a:lnTo>
                  <a:pt x="3219" y="1610"/>
                </a:lnTo>
                <a:lnTo>
                  <a:pt x="1610" y="322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6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817169" y="727836"/>
            <a:ext cx="492444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72630"/>
              </p:ext>
            </p:extLst>
          </p:nvPr>
        </p:nvGraphicFramePr>
        <p:xfrm>
          <a:off x="931463" y="2905839"/>
          <a:ext cx="10217139" cy="3092256"/>
        </p:xfrm>
        <a:graphic>
          <a:graphicData uri="http://schemas.openxmlformats.org/drawingml/2006/table">
            <a:tbl>
              <a:tblPr/>
              <a:tblGrid>
                <a:gridCol w="199614">
                  <a:extLst>
                    <a:ext uri="{9D8B030D-6E8A-4147-A177-3AD203B41FA5}">
                      <a16:colId xmlns:a16="http://schemas.microsoft.com/office/drawing/2014/main" val="732267116"/>
                    </a:ext>
                  </a:extLst>
                </a:gridCol>
                <a:gridCol w="1722994">
                  <a:extLst>
                    <a:ext uri="{9D8B030D-6E8A-4147-A177-3AD203B41FA5}">
                      <a16:colId xmlns:a16="http://schemas.microsoft.com/office/drawing/2014/main" val="3289586976"/>
                    </a:ext>
                  </a:extLst>
                </a:gridCol>
                <a:gridCol w="559448">
                  <a:extLst>
                    <a:ext uri="{9D8B030D-6E8A-4147-A177-3AD203B41FA5}">
                      <a16:colId xmlns:a16="http://schemas.microsoft.com/office/drawing/2014/main" val="3598264189"/>
                    </a:ext>
                  </a:extLst>
                </a:gridCol>
                <a:gridCol w="614604">
                  <a:extLst>
                    <a:ext uri="{9D8B030D-6E8A-4147-A177-3AD203B41FA5}">
                      <a16:colId xmlns:a16="http://schemas.microsoft.com/office/drawing/2014/main" val="666054751"/>
                    </a:ext>
                  </a:extLst>
                </a:gridCol>
                <a:gridCol w="693400">
                  <a:extLst>
                    <a:ext uri="{9D8B030D-6E8A-4147-A177-3AD203B41FA5}">
                      <a16:colId xmlns:a16="http://schemas.microsoft.com/office/drawing/2014/main" val="2788512955"/>
                    </a:ext>
                  </a:extLst>
                </a:gridCol>
                <a:gridCol w="559448">
                  <a:extLst>
                    <a:ext uri="{9D8B030D-6E8A-4147-A177-3AD203B41FA5}">
                      <a16:colId xmlns:a16="http://schemas.microsoft.com/office/drawing/2014/main" val="2368349984"/>
                    </a:ext>
                  </a:extLst>
                </a:gridCol>
                <a:gridCol w="614604">
                  <a:extLst>
                    <a:ext uri="{9D8B030D-6E8A-4147-A177-3AD203B41FA5}">
                      <a16:colId xmlns:a16="http://schemas.microsoft.com/office/drawing/2014/main" val="300796095"/>
                    </a:ext>
                  </a:extLst>
                </a:gridCol>
                <a:gridCol w="693400">
                  <a:extLst>
                    <a:ext uri="{9D8B030D-6E8A-4147-A177-3AD203B41FA5}">
                      <a16:colId xmlns:a16="http://schemas.microsoft.com/office/drawing/2014/main" val="455992249"/>
                    </a:ext>
                  </a:extLst>
                </a:gridCol>
                <a:gridCol w="559448">
                  <a:extLst>
                    <a:ext uri="{9D8B030D-6E8A-4147-A177-3AD203B41FA5}">
                      <a16:colId xmlns:a16="http://schemas.microsoft.com/office/drawing/2014/main" val="3631341754"/>
                    </a:ext>
                  </a:extLst>
                </a:gridCol>
                <a:gridCol w="614604">
                  <a:extLst>
                    <a:ext uri="{9D8B030D-6E8A-4147-A177-3AD203B41FA5}">
                      <a16:colId xmlns:a16="http://schemas.microsoft.com/office/drawing/2014/main" val="2933552991"/>
                    </a:ext>
                  </a:extLst>
                </a:gridCol>
                <a:gridCol w="693400">
                  <a:extLst>
                    <a:ext uri="{9D8B030D-6E8A-4147-A177-3AD203B41FA5}">
                      <a16:colId xmlns:a16="http://schemas.microsoft.com/office/drawing/2014/main" val="158416632"/>
                    </a:ext>
                  </a:extLst>
                </a:gridCol>
                <a:gridCol w="559448">
                  <a:extLst>
                    <a:ext uri="{9D8B030D-6E8A-4147-A177-3AD203B41FA5}">
                      <a16:colId xmlns:a16="http://schemas.microsoft.com/office/drawing/2014/main" val="3327492876"/>
                    </a:ext>
                  </a:extLst>
                </a:gridCol>
                <a:gridCol w="724917">
                  <a:extLst>
                    <a:ext uri="{9D8B030D-6E8A-4147-A177-3AD203B41FA5}">
                      <a16:colId xmlns:a16="http://schemas.microsoft.com/office/drawing/2014/main" val="66295043"/>
                    </a:ext>
                  </a:extLst>
                </a:gridCol>
                <a:gridCol w="724917">
                  <a:extLst>
                    <a:ext uri="{9D8B030D-6E8A-4147-A177-3AD203B41FA5}">
                      <a16:colId xmlns:a16="http://schemas.microsoft.com/office/drawing/2014/main" val="1363689320"/>
                    </a:ext>
                  </a:extLst>
                </a:gridCol>
                <a:gridCol w="682893">
                  <a:extLst>
                    <a:ext uri="{9D8B030D-6E8A-4147-A177-3AD203B41FA5}">
                      <a16:colId xmlns:a16="http://schemas.microsoft.com/office/drawing/2014/main" val="4077720882"/>
                    </a:ext>
                  </a:extLst>
                </a:gridCol>
              </a:tblGrid>
              <a:tr h="131985"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ENERO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FEBRERO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022568"/>
                  </a:ext>
                </a:extLst>
              </a:tr>
              <a:tr h="16610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DEPENDENCIA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RECIBIDAS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ATENDIDAS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ATENDER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RECIBIDAS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ATENDIDAS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ATENDER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RECIBIDAS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ATENDIDAS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ATENDER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RECIBIDAS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ATENDIDAS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ATENDER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670831"/>
                  </a:ext>
                </a:extLst>
              </a:tr>
              <a:tr h="1319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ATENCION AL USUARIO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36417"/>
                  </a:ext>
                </a:extLst>
              </a:tr>
              <a:tr h="1319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CONTRATACION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059324"/>
                  </a:ext>
                </a:extLst>
              </a:tr>
              <a:tr h="1319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JURIDICA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708126"/>
                  </a:ext>
                </a:extLst>
              </a:tr>
              <a:tr h="1319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RECTORIA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592457"/>
                  </a:ext>
                </a:extLst>
              </a:tr>
              <a:tr h="1319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REGISTRO Y CONTROL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650333"/>
                  </a:ext>
                </a:extLst>
              </a:tr>
              <a:tr h="1319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DE DOCENTES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006642"/>
                  </a:ext>
                </a:extLst>
              </a:tr>
              <a:tr h="1319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TALENTO HUMANO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97169"/>
                  </a:ext>
                </a:extLst>
              </a:tr>
              <a:tr h="1319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FINANCIERA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505612"/>
                  </a:ext>
                </a:extLst>
              </a:tr>
              <a:tr h="1319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VICERRECTORIA ACADEMICA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187904"/>
                  </a:ext>
                </a:extLst>
              </a:tr>
              <a:tr h="1319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UNIVERSITARIO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872414"/>
                  </a:ext>
                </a:extLst>
              </a:tr>
              <a:tr h="1319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SISTEMAS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526928"/>
                  </a:ext>
                </a:extLst>
              </a:tr>
              <a:tr h="1319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CIECYT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83189"/>
                  </a:ext>
                </a:extLst>
              </a:tr>
              <a:tr h="1319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FISICOS 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998559"/>
                  </a:ext>
                </a:extLst>
              </a:tr>
              <a:tr h="1319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BIBLIOTECA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262415"/>
                  </a:ext>
                </a:extLst>
              </a:tr>
              <a:tr h="166101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VICERRECTORIA ADMINISTRATIVA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619097"/>
                  </a:ext>
                </a:extLst>
              </a:tr>
              <a:tr h="1319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PLANEACION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569545"/>
                  </a:ext>
                </a:extLst>
              </a:tr>
              <a:tr h="1319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DIRECTIVO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005862"/>
                  </a:ext>
                </a:extLst>
              </a:tr>
              <a:tr h="1319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CONTABILIDAD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147762"/>
                  </a:ext>
                </a:extLst>
              </a:tr>
              <a:tr h="13198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048159"/>
                  </a:ext>
                </a:extLst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7672" y="273991"/>
            <a:ext cx="1042523" cy="246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63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" y="2597121"/>
            <a:ext cx="25585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La </a:t>
            </a:r>
            <a:r>
              <a:rPr lang="es-CO" dirty="0" smtClean="0"/>
              <a:t>dependencia que </a:t>
            </a:r>
            <a:r>
              <a:rPr lang="es-CO" dirty="0"/>
              <a:t>atendió el mayor número de PQRS fue </a:t>
            </a:r>
            <a:r>
              <a:rPr lang="es-CO" dirty="0" smtClean="0"/>
              <a:t>la oficina de Atención al Usuario y la oficina de Contratación con el 100% de las solicitudes recibidas seguida de la dependencia Registro y Control Académico </a:t>
            </a:r>
            <a:r>
              <a:rPr lang="es-CO" dirty="0"/>
              <a:t>con el </a:t>
            </a:r>
            <a:r>
              <a:rPr lang="es-CO" dirty="0" smtClean="0"/>
              <a:t>95% </a:t>
            </a:r>
            <a:r>
              <a:rPr lang="es-CO" dirty="0"/>
              <a:t>de las solicitudes recibidas, la oficina Jurídica con el </a:t>
            </a:r>
            <a:r>
              <a:rPr lang="es-CO" dirty="0" smtClean="0"/>
              <a:t>90%, sala de docentes con el 89%, Vicerrectoría Academica 76% y Vicerrectoría Administrativa con el 81%.</a:t>
            </a:r>
          </a:p>
          <a:p>
            <a:pPr algn="just"/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34886" cy="2597121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174210"/>
              </p:ext>
            </p:extLst>
          </p:nvPr>
        </p:nvGraphicFramePr>
        <p:xfrm>
          <a:off x="3518389" y="105506"/>
          <a:ext cx="7287358" cy="5784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1307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874" y="2245340"/>
            <a:ext cx="1713124" cy="1572904"/>
          </a:xfrm>
          <a:prstGeom prst="rect">
            <a:avLst/>
          </a:prstGeom>
        </p:spPr>
      </p:pic>
      <p:sp>
        <p:nvSpPr>
          <p:cNvPr id="2" name="Freeform 6">
            <a:extLst>
              <a:ext uri="{FF2B5EF4-FFF2-40B4-BE49-F238E27FC236}">
                <a16:creationId xmlns:a16="http://schemas.microsoft.com/office/drawing/2014/main" id="{8FF5A817-8DFC-4288-B5DE-A4E55BC9C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30" y="175847"/>
            <a:ext cx="10208132" cy="2821636"/>
          </a:xfrm>
          <a:custGeom>
            <a:avLst/>
            <a:gdLst>
              <a:gd name="T0" fmla="*/ 8737 w 9561"/>
              <a:gd name="T1" fmla="*/ 0 h 3222"/>
              <a:gd name="T2" fmla="*/ 9560 w 9561"/>
              <a:gd name="T3" fmla="*/ 1611 h 3222"/>
              <a:gd name="T4" fmla="*/ 8737 w 9561"/>
              <a:gd name="T5" fmla="*/ 3221 h 3222"/>
              <a:gd name="T6" fmla="*/ 0 w 9561"/>
              <a:gd name="T7" fmla="*/ 3221 h 3222"/>
              <a:gd name="T8" fmla="*/ 0 w 9561"/>
              <a:gd name="T9" fmla="*/ 0 h 3222"/>
              <a:gd name="T10" fmla="*/ 8737 w 9561"/>
              <a:gd name="T11" fmla="*/ 0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2">
                <a:moveTo>
                  <a:pt x="8737" y="0"/>
                </a:moveTo>
                <a:lnTo>
                  <a:pt x="9560" y="1611"/>
                </a:lnTo>
                <a:lnTo>
                  <a:pt x="8737" y="3221"/>
                </a:lnTo>
                <a:lnTo>
                  <a:pt x="0" y="3221"/>
                </a:lnTo>
                <a:lnTo>
                  <a:pt x="0" y="0"/>
                </a:lnTo>
                <a:lnTo>
                  <a:pt x="8737" y="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6DD8D568-9528-402D-BFCA-A7F78668D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26" y="408369"/>
            <a:ext cx="1426133" cy="1426135"/>
          </a:xfrm>
          <a:custGeom>
            <a:avLst/>
            <a:gdLst>
              <a:gd name="T0" fmla="*/ 1938 w 3875"/>
              <a:gd name="T1" fmla="*/ 3875 h 3876"/>
              <a:gd name="T2" fmla="*/ 0 w 3875"/>
              <a:gd name="T3" fmla="*/ 1938 h 3876"/>
              <a:gd name="T4" fmla="*/ 1938 w 3875"/>
              <a:gd name="T5" fmla="*/ 0 h 3876"/>
              <a:gd name="T6" fmla="*/ 3874 w 3875"/>
              <a:gd name="T7" fmla="*/ 1938 h 3876"/>
              <a:gd name="T8" fmla="*/ 1938 w 3875"/>
              <a:gd name="T9" fmla="*/ 387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6">
                <a:moveTo>
                  <a:pt x="1938" y="3875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5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3529F678-957C-4957-87B3-430C81ED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33" y="507640"/>
            <a:ext cx="1184389" cy="1186012"/>
          </a:xfrm>
          <a:custGeom>
            <a:avLst/>
            <a:gdLst>
              <a:gd name="T0" fmla="*/ 1610 w 3220"/>
              <a:gd name="T1" fmla="*/ 3221 h 3222"/>
              <a:gd name="T2" fmla="*/ 0 w 3220"/>
              <a:gd name="T3" fmla="*/ 1611 h 3222"/>
              <a:gd name="T4" fmla="*/ 1610 w 3220"/>
              <a:gd name="T5" fmla="*/ 0 h 3222"/>
              <a:gd name="T6" fmla="*/ 3219 w 3220"/>
              <a:gd name="T7" fmla="*/ 1611 h 3222"/>
              <a:gd name="T8" fmla="*/ 1610 w 3220"/>
              <a:gd name="T9" fmla="*/ 3221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2">
                <a:moveTo>
                  <a:pt x="1610" y="3221"/>
                </a:moveTo>
                <a:lnTo>
                  <a:pt x="0" y="1611"/>
                </a:lnTo>
                <a:lnTo>
                  <a:pt x="1610" y="0"/>
                </a:lnTo>
                <a:lnTo>
                  <a:pt x="3219" y="1611"/>
                </a:lnTo>
                <a:lnTo>
                  <a:pt x="1610" y="3221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5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543538" y="718523"/>
            <a:ext cx="490840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F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067769" y="353751"/>
            <a:ext cx="30893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 ACTIVIDADES DE SEGUIMIENTO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482759" y="721509"/>
            <a:ext cx="8821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/>
              <a:t>Se brinda apoyo para definir área responsable de las comunicaciones que llegan </a:t>
            </a:r>
            <a:r>
              <a:rPr lang="es-CO" dirty="0" smtClean="0"/>
              <a:t>por los diferentes canales, con </a:t>
            </a:r>
            <a:r>
              <a:rPr lang="es-CO" dirty="0"/>
              <a:t>el fin de dar trámite al proceso de gestión de PQRS </a:t>
            </a:r>
            <a:r>
              <a:rPr lang="es-CO" dirty="0" smtClean="0"/>
              <a:t>llevado </a:t>
            </a:r>
            <a:r>
              <a:rPr lang="es-CO" dirty="0"/>
              <a:t>a cabo dentro de la </a:t>
            </a:r>
            <a:r>
              <a:rPr lang="es-CO" dirty="0" smtClean="0"/>
              <a:t>Entidad.</a:t>
            </a:r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>
            <a:off x="1482758" y="1382604"/>
            <a:ext cx="8927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/>
              <a:t>Se brindó apoyo a cada funcionario que solicitó </a:t>
            </a:r>
            <a:r>
              <a:rPr lang="es-CO" dirty="0" smtClean="0"/>
              <a:t>ayuda respecto de los documentos allegados, haciendo </a:t>
            </a:r>
            <a:r>
              <a:rPr lang="es-CO" dirty="0"/>
              <a:t>referencia en la correcta asociación </a:t>
            </a:r>
            <a:r>
              <a:rPr lang="es-CO" dirty="0" smtClean="0"/>
              <a:t>de </a:t>
            </a:r>
            <a:r>
              <a:rPr lang="es-CO" dirty="0"/>
              <a:t>la respuesta con el radicado de </a:t>
            </a:r>
            <a:r>
              <a:rPr lang="es-CO" dirty="0" smtClean="0"/>
              <a:t>entrada. </a:t>
            </a:r>
            <a:endParaRPr lang="es-CO" dirty="0"/>
          </a:p>
        </p:txBody>
      </p:sp>
      <p:sp>
        <p:nvSpPr>
          <p:cNvPr id="9" name="Rectángulo 8"/>
          <p:cNvSpPr/>
          <p:nvPr/>
        </p:nvSpPr>
        <p:spPr>
          <a:xfrm>
            <a:off x="1482757" y="1971613"/>
            <a:ext cx="8821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/>
              <a:t>Se da respuesta a las inquietudes de los funcionarios y/o servidores públicos </a:t>
            </a:r>
            <a:r>
              <a:rPr lang="es-CO" dirty="0" smtClean="0"/>
              <a:t>mediante </a:t>
            </a:r>
            <a:r>
              <a:rPr lang="es-CO" dirty="0"/>
              <a:t>el correo institucional, resolviendo dudas y aclarando </a:t>
            </a:r>
            <a:r>
              <a:rPr lang="es-CO" dirty="0" smtClean="0"/>
              <a:t>situaciones referentes </a:t>
            </a:r>
            <a:r>
              <a:rPr lang="es-CO" dirty="0"/>
              <a:t>a los radicados de PQRS asignados.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DF8D4B28-B349-4FE6-9944-1158E9E01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30" y="3178211"/>
            <a:ext cx="10208132" cy="2739011"/>
          </a:xfrm>
          <a:custGeom>
            <a:avLst/>
            <a:gdLst>
              <a:gd name="T0" fmla="*/ 8737 w 9561"/>
              <a:gd name="T1" fmla="*/ 0 h 3221"/>
              <a:gd name="T2" fmla="*/ 9560 w 9561"/>
              <a:gd name="T3" fmla="*/ 1610 h 3221"/>
              <a:gd name="T4" fmla="*/ 8737 w 9561"/>
              <a:gd name="T5" fmla="*/ 3220 h 3221"/>
              <a:gd name="T6" fmla="*/ 0 w 9561"/>
              <a:gd name="T7" fmla="*/ 3220 h 3221"/>
              <a:gd name="T8" fmla="*/ 0 w 9561"/>
              <a:gd name="T9" fmla="*/ 0 h 3221"/>
              <a:gd name="T10" fmla="*/ 8737 w 9561"/>
              <a:gd name="T11" fmla="*/ 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1">
                <a:moveTo>
                  <a:pt x="8737" y="0"/>
                </a:moveTo>
                <a:lnTo>
                  <a:pt x="9560" y="1610"/>
                </a:lnTo>
                <a:lnTo>
                  <a:pt x="8737" y="3220"/>
                </a:lnTo>
                <a:lnTo>
                  <a:pt x="0" y="3220"/>
                </a:lnTo>
                <a:lnTo>
                  <a:pt x="0" y="0"/>
                </a:lnTo>
                <a:lnTo>
                  <a:pt x="8737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33B24E21-14DA-4E1D-9189-738A45265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68" y="3543145"/>
            <a:ext cx="1411236" cy="1587058"/>
          </a:xfrm>
          <a:custGeom>
            <a:avLst/>
            <a:gdLst>
              <a:gd name="T0" fmla="*/ 1938 w 3875"/>
              <a:gd name="T1" fmla="*/ 3876 h 3877"/>
              <a:gd name="T2" fmla="*/ 0 w 3875"/>
              <a:gd name="T3" fmla="*/ 1938 h 3877"/>
              <a:gd name="T4" fmla="*/ 1938 w 3875"/>
              <a:gd name="T5" fmla="*/ 0 h 3877"/>
              <a:gd name="T6" fmla="*/ 3874 w 3875"/>
              <a:gd name="T7" fmla="*/ 1938 h 3877"/>
              <a:gd name="T8" fmla="*/ 1938 w 3875"/>
              <a:gd name="T9" fmla="*/ 3876 h 3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7">
                <a:moveTo>
                  <a:pt x="1938" y="3876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6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633D2021-5E31-4A8D-9E79-616FC4ECD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742" y="3721038"/>
            <a:ext cx="1143069" cy="1219367"/>
          </a:xfrm>
          <a:custGeom>
            <a:avLst/>
            <a:gdLst>
              <a:gd name="T0" fmla="*/ 1610 w 3220"/>
              <a:gd name="T1" fmla="*/ 3220 h 3221"/>
              <a:gd name="T2" fmla="*/ 0 w 3220"/>
              <a:gd name="T3" fmla="*/ 1610 h 3221"/>
              <a:gd name="T4" fmla="*/ 1610 w 3220"/>
              <a:gd name="T5" fmla="*/ 0 h 3221"/>
              <a:gd name="T6" fmla="*/ 3219 w 3220"/>
              <a:gd name="T7" fmla="*/ 1610 h 3221"/>
              <a:gd name="T8" fmla="*/ 1610 w 3220"/>
              <a:gd name="T9" fmla="*/ 322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1">
                <a:moveTo>
                  <a:pt x="1610" y="3220"/>
                </a:moveTo>
                <a:lnTo>
                  <a:pt x="0" y="1610"/>
                </a:lnTo>
                <a:lnTo>
                  <a:pt x="1610" y="0"/>
                </a:lnTo>
                <a:lnTo>
                  <a:pt x="3219" y="1610"/>
                </a:lnTo>
                <a:lnTo>
                  <a:pt x="1610" y="322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3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508899" y="3911930"/>
            <a:ext cx="627095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G</a:t>
            </a:r>
            <a:endParaRPr lang="en-US" sz="4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424435" y="3275112"/>
            <a:ext cx="53431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 DIFICULTADES DE SEGUIMIENTO A LA GESTIÓN DE PQRS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667978" y="3679790"/>
            <a:ext cx="86366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/>
              <a:t>Se mantiene la creación de la respuesta por fuera de la comunicación: en su gran </a:t>
            </a:r>
            <a:r>
              <a:rPr lang="es-CO" dirty="0" smtClean="0"/>
              <a:t>mayoría </a:t>
            </a:r>
            <a:r>
              <a:rPr lang="es-CO" dirty="0"/>
              <a:t>los funcionarios realizan la gestión por fuera del radicado de entrada, lo que </a:t>
            </a:r>
            <a:r>
              <a:rPr lang="es-CO" dirty="0" smtClean="0"/>
              <a:t>dificulta realizar </a:t>
            </a:r>
            <a:r>
              <a:rPr lang="es-CO" dirty="0"/>
              <a:t>seguimiento de las respuestas y algunas de las </a:t>
            </a:r>
            <a:r>
              <a:rPr lang="es-CO" dirty="0" smtClean="0"/>
              <a:t>comunicaciones </a:t>
            </a:r>
            <a:r>
              <a:rPr lang="es-CO" dirty="0"/>
              <a:t>carecen de trazabilidad.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1667978" y="4418454"/>
            <a:ext cx="90394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/>
              <a:t>Se evidencia falta de atención por parte de algunas dependencias a los correos </a:t>
            </a:r>
            <a:r>
              <a:rPr lang="es-CO" dirty="0" smtClean="0"/>
              <a:t>que se </a:t>
            </a:r>
            <a:r>
              <a:rPr lang="es-CO" dirty="0"/>
              <a:t>envían desde el </a:t>
            </a:r>
            <a:r>
              <a:rPr lang="es-CO" dirty="0" smtClean="0"/>
              <a:t>correo electrónico </a:t>
            </a:r>
            <a:r>
              <a:rPr lang="es-CO" dirty="0" smtClean="0">
                <a:hlinkClick r:id="rId3"/>
              </a:rPr>
              <a:t>atencionalusuario@itp.edu.co</a:t>
            </a:r>
            <a:r>
              <a:rPr lang="es-CO" dirty="0" smtClean="0"/>
              <a:t> , </a:t>
            </a:r>
            <a:r>
              <a:rPr lang="es-CO" dirty="0"/>
              <a:t>lo anterior </a:t>
            </a:r>
            <a:r>
              <a:rPr lang="es-CO" dirty="0" smtClean="0"/>
              <a:t>dificulta </a:t>
            </a:r>
            <a:r>
              <a:rPr lang="es-CO" dirty="0"/>
              <a:t>la gestión debido a que hay respuestas que se envían al usuario, pero la </a:t>
            </a:r>
            <a:r>
              <a:rPr lang="es-CO" dirty="0" smtClean="0"/>
              <a:t>trazabilidad </a:t>
            </a:r>
            <a:r>
              <a:rPr lang="es-CO" dirty="0"/>
              <a:t>no queda registrada </a:t>
            </a:r>
            <a:r>
              <a:rPr lang="es-CO" dirty="0" smtClean="0"/>
              <a:t>en </a:t>
            </a:r>
            <a:r>
              <a:rPr lang="es-CO" dirty="0"/>
              <a:t>la bandeja del </a:t>
            </a:r>
            <a:r>
              <a:rPr lang="es-CO" dirty="0" smtClean="0"/>
              <a:t>correo </a:t>
            </a:r>
            <a:r>
              <a:rPr lang="es-CO" dirty="0"/>
              <a:t>institucional de PQRS. </a:t>
            </a:r>
          </a:p>
        </p:txBody>
      </p:sp>
    </p:spTree>
    <p:extLst>
      <p:ext uri="{BB962C8B-B14F-4D97-AF65-F5344CB8AC3E}">
        <p14:creationId xmlns:p14="http://schemas.microsoft.com/office/powerpoint/2010/main" val="48351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3" y="133877"/>
            <a:ext cx="1902117" cy="201795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1448" y="4644132"/>
            <a:ext cx="1477106" cy="1356204"/>
          </a:xfrm>
          <a:prstGeom prst="rect">
            <a:avLst/>
          </a:prstGeom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DB5E2079-2B1E-492E-8572-B1B0CF283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539" y="114563"/>
            <a:ext cx="11395802" cy="2417622"/>
          </a:xfrm>
          <a:custGeom>
            <a:avLst/>
            <a:gdLst>
              <a:gd name="T0" fmla="*/ 8738 w 9561"/>
              <a:gd name="T1" fmla="*/ 0 h 3221"/>
              <a:gd name="T2" fmla="*/ 9560 w 9561"/>
              <a:gd name="T3" fmla="*/ 1610 h 3221"/>
              <a:gd name="T4" fmla="*/ 8738 w 9561"/>
              <a:gd name="T5" fmla="*/ 3220 h 3221"/>
              <a:gd name="T6" fmla="*/ 0 w 9561"/>
              <a:gd name="T7" fmla="*/ 3220 h 3221"/>
              <a:gd name="T8" fmla="*/ 0 w 9561"/>
              <a:gd name="T9" fmla="*/ 0 h 3221"/>
              <a:gd name="T10" fmla="*/ 8738 w 9561"/>
              <a:gd name="T11" fmla="*/ 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1">
                <a:moveTo>
                  <a:pt x="8738" y="0"/>
                </a:moveTo>
                <a:lnTo>
                  <a:pt x="9560" y="1610"/>
                </a:lnTo>
                <a:lnTo>
                  <a:pt x="8738" y="3220"/>
                </a:lnTo>
                <a:lnTo>
                  <a:pt x="0" y="3220"/>
                </a:lnTo>
                <a:lnTo>
                  <a:pt x="0" y="0"/>
                </a:lnTo>
                <a:lnTo>
                  <a:pt x="8738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s-CO" dirty="0" smtClean="0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8FF5A817-8DFC-4288-B5DE-A4E55BC9C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539" y="2633010"/>
            <a:ext cx="11326153" cy="2273097"/>
          </a:xfrm>
          <a:custGeom>
            <a:avLst/>
            <a:gdLst>
              <a:gd name="T0" fmla="*/ 8737 w 9561"/>
              <a:gd name="T1" fmla="*/ 0 h 3222"/>
              <a:gd name="T2" fmla="*/ 9560 w 9561"/>
              <a:gd name="T3" fmla="*/ 1611 h 3222"/>
              <a:gd name="T4" fmla="*/ 8737 w 9561"/>
              <a:gd name="T5" fmla="*/ 3221 h 3222"/>
              <a:gd name="T6" fmla="*/ 0 w 9561"/>
              <a:gd name="T7" fmla="*/ 3221 h 3222"/>
              <a:gd name="T8" fmla="*/ 0 w 9561"/>
              <a:gd name="T9" fmla="*/ 0 h 3222"/>
              <a:gd name="T10" fmla="*/ 8737 w 9561"/>
              <a:gd name="T11" fmla="*/ 0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2">
                <a:moveTo>
                  <a:pt x="8737" y="0"/>
                </a:moveTo>
                <a:lnTo>
                  <a:pt x="9560" y="1611"/>
                </a:lnTo>
                <a:lnTo>
                  <a:pt x="8737" y="3221"/>
                </a:lnTo>
                <a:lnTo>
                  <a:pt x="0" y="3221"/>
                </a:lnTo>
                <a:lnTo>
                  <a:pt x="0" y="0"/>
                </a:lnTo>
                <a:lnTo>
                  <a:pt x="8737" y="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715458" y="215389"/>
            <a:ext cx="2321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ACCIONES DE MEJORA: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349838" y="551467"/>
            <a:ext cx="103251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/>
              <a:t>Realizar capacitaciones del correcto funcionamiento del Sistema de Gestión </a:t>
            </a:r>
            <a:r>
              <a:rPr lang="es-CO" dirty="0" smtClean="0"/>
              <a:t>Documental </a:t>
            </a:r>
            <a:r>
              <a:rPr lang="es-CO" dirty="0"/>
              <a:t>a los funcionarios </a:t>
            </a:r>
            <a:endParaRPr lang="es-CO" dirty="0" smtClean="0"/>
          </a:p>
          <a:p>
            <a:pPr algn="just"/>
            <a:r>
              <a:rPr lang="es-CO" dirty="0" smtClean="0"/>
              <a:t>que </a:t>
            </a:r>
            <a:r>
              <a:rPr lang="es-CO" dirty="0"/>
              <a:t>deban conocer el proceso para la asociación de </a:t>
            </a:r>
            <a:r>
              <a:rPr lang="es-CO" dirty="0" smtClean="0"/>
              <a:t>respuestas en </a:t>
            </a:r>
            <a:r>
              <a:rPr lang="es-CO" dirty="0"/>
              <a:t>cuanto a PQRS.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349838" y="1045916"/>
            <a:ext cx="103251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/>
              <a:t>Compromiso por parte de los funcionarios en cuanto a la revisión diaria de su </a:t>
            </a:r>
            <a:r>
              <a:rPr lang="es-CO" dirty="0" smtClean="0"/>
              <a:t>bandeja de entrada </a:t>
            </a:r>
          </a:p>
          <a:p>
            <a:pPr algn="just"/>
            <a:r>
              <a:rPr lang="es-CO" dirty="0" smtClean="0"/>
              <a:t>del correo institucional asignado, </a:t>
            </a:r>
            <a:r>
              <a:rPr lang="es-CO" dirty="0"/>
              <a:t>con el objetivo de que </a:t>
            </a:r>
            <a:r>
              <a:rPr lang="es-CO" dirty="0" smtClean="0"/>
              <a:t>estén </a:t>
            </a:r>
            <a:r>
              <a:rPr lang="es-CO" dirty="0"/>
              <a:t>al día con los radicados asignados. </a:t>
            </a:r>
            <a:endParaRPr lang="es-CO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O" dirty="0"/>
          </a:p>
        </p:txBody>
      </p:sp>
      <p:sp>
        <p:nvSpPr>
          <p:cNvPr id="9" name="Rectángulo 8"/>
          <p:cNvSpPr/>
          <p:nvPr/>
        </p:nvSpPr>
        <p:spPr>
          <a:xfrm>
            <a:off x="1366487" y="1611502"/>
            <a:ext cx="102459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/>
              <a:t>Atender y responder los correos de reportes PQRS sin respuesta asociada enviados </a:t>
            </a:r>
            <a:r>
              <a:rPr lang="es-CO" dirty="0" smtClean="0"/>
              <a:t>periódicamente </a:t>
            </a:r>
          </a:p>
          <a:p>
            <a:pPr algn="just"/>
            <a:r>
              <a:rPr lang="es-CO" dirty="0" smtClean="0"/>
              <a:t>por la oficina de atención al usuario a </a:t>
            </a:r>
            <a:r>
              <a:rPr lang="es-CO" dirty="0"/>
              <a:t>través </a:t>
            </a:r>
            <a:r>
              <a:rPr lang="es-CO" dirty="0" smtClean="0"/>
              <a:t>del </a:t>
            </a:r>
            <a:r>
              <a:rPr lang="es-CO" dirty="0"/>
              <a:t>correo </a:t>
            </a:r>
            <a:r>
              <a:rPr lang="es-CO" dirty="0" smtClean="0">
                <a:hlinkClick r:id="rId4"/>
              </a:rPr>
              <a:t>atencionalusuario@itp.edu.co</a:t>
            </a:r>
            <a:r>
              <a:rPr lang="es-CO" dirty="0" smtClean="0"/>
              <a:t> e </a:t>
            </a:r>
            <a:r>
              <a:rPr lang="es-CO" dirty="0"/>
              <a:t>informar </a:t>
            </a:r>
            <a:r>
              <a:rPr lang="es-CO" dirty="0" smtClean="0"/>
              <a:t>por </a:t>
            </a:r>
            <a:r>
              <a:rPr lang="es-CO" dirty="0"/>
              <a:t>ese </a:t>
            </a:r>
            <a:endParaRPr lang="es-CO" dirty="0" smtClean="0"/>
          </a:p>
          <a:p>
            <a:pPr algn="just"/>
            <a:r>
              <a:rPr lang="es-CO" dirty="0" smtClean="0"/>
              <a:t>mismo </a:t>
            </a:r>
            <a:r>
              <a:rPr lang="es-CO" dirty="0"/>
              <a:t>medio los avances </a:t>
            </a:r>
            <a:r>
              <a:rPr lang="es-CO" dirty="0" smtClean="0"/>
              <a:t>conseguidos</a:t>
            </a:r>
            <a:r>
              <a:rPr lang="es-CO" dirty="0"/>
              <a:t>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854918" y="2791627"/>
            <a:ext cx="20425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RECOMENDACIONES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220051" y="3125363"/>
            <a:ext cx="9858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/>
              <a:t>Toda PQRS que llegue a los correos Institucionales de los funcionarios y contratistas, </a:t>
            </a:r>
            <a:r>
              <a:rPr lang="es-CO" dirty="0" smtClean="0"/>
              <a:t>debe </a:t>
            </a:r>
            <a:r>
              <a:rPr lang="es-CO" dirty="0"/>
              <a:t>ser direccionada al correo </a:t>
            </a:r>
            <a:r>
              <a:rPr lang="es-CO" dirty="0">
                <a:hlinkClick r:id="rId4"/>
              </a:rPr>
              <a:t>atencionalusuario@itp.edu.co </a:t>
            </a:r>
            <a:r>
              <a:rPr lang="es-CO" dirty="0" smtClean="0"/>
              <a:t>de </a:t>
            </a:r>
            <a:r>
              <a:rPr lang="es-CO" dirty="0"/>
              <a:t>manera </a:t>
            </a:r>
            <a:r>
              <a:rPr lang="es-CO" dirty="0" smtClean="0"/>
              <a:t>inmediata para </a:t>
            </a:r>
            <a:r>
              <a:rPr lang="es-CO" dirty="0"/>
              <a:t>su radicación y asignación.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220050" y="3631245"/>
            <a:ext cx="99637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/>
              <a:t>Los funcionarios y/o contratistas deben revisar a diario el aplicativo vigente </a:t>
            </a:r>
            <a:r>
              <a:rPr lang="es-CO" dirty="0" smtClean="0"/>
              <a:t>Sistema de </a:t>
            </a:r>
            <a:r>
              <a:rPr lang="es-CO" dirty="0"/>
              <a:t>Gestión Documental, con el fin de identificar y gestionar las PQRS asignadas.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235554" y="4178359"/>
            <a:ext cx="9675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/>
              <a:t>Todos los funcionarios y/o contratistas a los que les haya sido asignada la </a:t>
            </a:r>
            <a:r>
              <a:rPr lang="es-CO" dirty="0" smtClean="0"/>
              <a:t>tarea, tienen </a:t>
            </a:r>
            <a:r>
              <a:rPr lang="es-CO" dirty="0"/>
              <a:t>la obligación y responsabilidad de gestionar y dar respuesta oportuna a </a:t>
            </a:r>
            <a:r>
              <a:rPr lang="es-CO" dirty="0" smtClean="0"/>
              <a:t>las PQRS</a:t>
            </a:r>
            <a:r>
              <a:rPr lang="es-CO" dirty="0"/>
              <a:t>, sin necesidad de esperar la llegada de la comunicación física. 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793" y="575951"/>
            <a:ext cx="1178531" cy="1131577"/>
          </a:xfrm>
          <a:prstGeom prst="rect">
            <a:avLst/>
          </a:prstGeom>
        </p:spPr>
      </p:pic>
      <p:sp>
        <p:nvSpPr>
          <p:cNvPr id="19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489838" y="718523"/>
            <a:ext cx="598241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H</a:t>
            </a:r>
            <a:endParaRPr lang="en-US" sz="4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6DD8D568-9528-402D-BFCA-A7F78668D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4" y="2886981"/>
            <a:ext cx="1426133" cy="1426135"/>
          </a:xfrm>
          <a:custGeom>
            <a:avLst/>
            <a:gdLst>
              <a:gd name="T0" fmla="*/ 1938 w 3875"/>
              <a:gd name="T1" fmla="*/ 3875 h 3876"/>
              <a:gd name="T2" fmla="*/ 0 w 3875"/>
              <a:gd name="T3" fmla="*/ 1938 h 3876"/>
              <a:gd name="T4" fmla="*/ 1938 w 3875"/>
              <a:gd name="T5" fmla="*/ 0 h 3876"/>
              <a:gd name="T6" fmla="*/ 3874 w 3875"/>
              <a:gd name="T7" fmla="*/ 1938 h 3876"/>
              <a:gd name="T8" fmla="*/ 1938 w 3875"/>
              <a:gd name="T9" fmla="*/ 387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6">
                <a:moveTo>
                  <a:pt x="1938" y="3875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5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3529F678-957C-4957-87B3-430C81ED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35" y="3023144"/>
            <a:ext cx="1184389" cy="1186012"/>
          </a:xfrm>
          <a:custGeom>
            <a:avLst/>
            <a:gdLst>
              <a:gd name="T0" fmla="*/ 1610 w 3220"/>
              <a:gd name="T1" fmla="*/ 3221 h 3222"/>
              <a:gd name="T2" fmla="*/ 0 w 3220"/>
              <a:gd name="T3" fmla="*/ 1611 h 3222"/>
              <a:gd name="T4" fmla="*/ 1610 w 3220"/>
              <a:gd name="T5" fmla="*/ 0 h 3222"/>
              <a:gd name="T6" fmla="*/ 3219 w 3220"/>
              <a:gd name="T7" fmla="*/ 1611 h 3222"/>
              <a:gd name="T8" fmla="*/ 1610 w 3220"/>
              <a:gd name="T9" fmla="*/ 3221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2">
                <a:moveTo>
                  <a:pt x="1610" y="3221"/>
                </a:moveTo>
                <a:lnTo>
                  <a:pt x="0" y="1611"/>
                </a:lnTo>
                <a:lnTo>
                  <a:pt x="1610" y="0"/>
                </a:lnTo>
                <a:lnTo>
                  <a:pt x="3219" y="1611"/>
                </a:lnTo>
                <a:lnTo>
                  <a:pt x="1610" y="3221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2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503587" y="3238830"/>
            <a:ext cx="344966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I</a:t>
            </a:r>
            <a:endParaRPr lang="en-US" sz="4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455456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DE918"/>
      </a:accent4>
      <a:accent5>
        <a:srgbClr val="EC8D08"/>
      </a:accent5>
      <a:accent6>
        <a:srgbClr val="79B72E"/>
      </a:accent6>
      <a:hlink>
        <a:srgbClr val="065F90"/>
      </a:hlink>
      <a:folHlink>
        <a:srgbClr val="177A7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4753</TotalTime>
  <Words>1881</Words>
  <Application>Microsoft Office PowerPoint</Application>
  <PresentationFormat>Panorámica</PresentationFormat>
  <Paragraphs>601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Open Sans Light</vt:lpstr>
      <vt:lpstr>Arial</vt:lpstr>
      <vt:lpstr>Times New Roman</vt:lpstr>
      <vt:lpstr>League Spartan</vt:lpstr>
      <vt:lpstr>Poppins SemiBold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Comunicaciones</dc:creator>
  <cp:lastModifiedBy>SALA 3-26</cp:lastModifiedBy>
  <cp:revision>155</cp:revision>
  <dcterms:created xsi:type="dcterms:W3CDTF">2021-09-26T15:48:41Z</dcterms:created>
  <dcterms:modified xsi:type="dcterms:W3CDTF">2023-07-25T11:41:26Z</dcterms:modified>
</cp:coreProperties>
</file>